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99" r:id="rId2"/>
    <p:sldId id="318" r:id="rId3"/>
    <p:sldId id="349" r:id="rId4"/>
    <p:sldId id="323" r:id="rId5"/>
    <p:sldId id="336" r:id="rId6"/>
    <p:sldId id="337" r:id="rId7"/>
    <p:sldId id="350" r:id="rId8"/>
    <p:sldId id="351" r:id="rId9"/>
    <p:sldId id="347" r:id="rId10"/>
    <p:sldId id="348" r:id="rId11"/>
  </p:sldIdLst>
  <p:sldSz cx="9144000" cy="6858000" type="screen4x3"/>
  <p:notesSz cx="9774238" cy="664845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843F06"/>
    <a:srgbClr val="66FF99"/>
    <a:srgbClr val="006600"/>
    <a:srgbClr val="00FF99"/>
    <a:srgbClr val="99FFCC"/>
    <a:srgbClr val="FFC1C1"/>
    <a:srgbClr val="97C35D"/>
    <a:srgbClr val="FF9900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13" autoAdjust="0"/>
    <p:restoredTop sz="94493" autoAdjust="0"/>
  </p:normalViewPr>
  <p:slideViewPr>
    <p:cSldViewPr>
      <p:cViewPr>
        <p:scale>
          <a:sx n="90" d="100"/>
          <a:sy n="90" d="100"/>
        </p:scale>
        <p:origin x="-516" y="-3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'Лист1'!$B$1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</c:spPr>
          </c:dPt>
          <c:cat>
            <c:strRef>
              <c:f>'Лист1'!$A$2:$A$5</c:f>
              <c:strCache>
                <c:ptCount val="3"/>
                <c:pt idx="0">
                  <c:v>0,05%</c:v>
                </c:pt>
                <c:pt idx="2">
                  <c:v>Контр. Гр.</c:v>
                </c:pt>
              </c:strCache>
            </c:strRef>
          </c:cat>
          <c:val>
            <c:numRef>
              <c:f>'Лист1'!$B$2:$B$5</c:f>
              <c:numCache>
                <c:formatCode>General</c:formatCode>
                <c:ptCount val="4"/>
                <c:pt idx="0">
                  <c:v>47.5</c:v>
                </c:pt>
                <c:pt idx="2">
                  <c:v>39.5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8640384"/>
        <c:axId val="8641920"/>
        <c:axId val="0"/>
      </c:bar3DChart>
      <c:catAx>
        <c:axId val="8640384"/>
        <c:scaling>
          <c:orientation val="minMax"/>
        </c:scaling>
        <c:delete val="0"/>
        <c:axPos val="b"/>
        <c:numFmt formatCode="0.00%" sourceLinked="1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8641920"/>
        <c:crosses val="autoZero"/>
        <c:auto val="1"/>
        <c:lblAlgn val="ctr"/>
        <c:lblOffset val="100"/>
        <c:noMultiLvlLbl val="0"/>
      </c:catAx>
      <c:valAx>
        <c:axId val="86419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86403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Pt>
            <c:idx val="2"/>
            <c:invertIfNegative val="0"/>
            <c:bubble3D val="0"/>
            <c:spPr>
              <a:solidFill>
                <a:srgbClr val="00B0F0"/>
              </a:solidFill>
            </c:spPr>
          </c:dPt>
          <c:cat>
            <c:strRef>
              <c:f>Лист1!$A$2:$A$5</c:f>
              <c:strCache>
                <c:ptCount val="3"/>
                <c:pt idx="0">
                  <c:v>0,05%</c:v>
                </c:pt>
                <c:pt idx="2">
                  <c:v>Контр.гр.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1820</c:v>
                </c:pt>
                <c:pt idx="2">
                  <c:v>1680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3"/>
                <c:pt idx="0">
                  <c:v>0,05%</c:v>
                </c:pt>
                <c:pt idx="2">
                  <c:v>Контр.гр.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3"/>
                <c:pt idx="0">
                  <c:v>0,05%</c:v>
                </c:pt>
                <c:pt idx="2">
                  <c:v>Контр.гр.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8751360"/>
        <c:axId val="8753152"/>
        <c:axId val="0"/>
      </c:bar3DChart>
      <c:catAx>
        <c:axId val="875136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8753152"/>
        <c:crosses val="autoZero"/>
        <c:auto val="1"/>
        <c:lblAlgn val="ctr"/>
        <c:lblOffset val="100"/>
        <c:noMultiLvlLbl val="0"/>
      </c:catAx>
      <c:valAx>
        <c:axId val="87531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87513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'Лист1'!$B$1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2"/>
            <c:invertIfNegative val="0"/>
            <c:bubble3D val="0"/>
            <c:spPr>
              <a:solidFill>
                <a:srgbClr val="00B0F0"/>
              </a:solidFill>
            </c:spPr>
          </c:dPt>
          <c:cat>
            <c:strRef>
              <c:f>'Лист1'!$A$2:$A$5</c:f>
              <c:strCache>
                <c:ptCount val="3"/>
                <c:pt idx="0">
                  <c:v>0,05%</c:v>
                </c:pt>
                <c:pt idx="2">
                  <c:v>Контр. гр.</c:v>
                </c:pt>
              </c:strCache>
            </c:strRef>
          </c:cat>
          <c:val>
            <c:numRef>
              <c:f>'Лист1'!$B$2:$B$5</c:f>
              <c:numCache>
                <c:formatCode>General</c:formatCode>
                <c:ptCount val="4"/>
                <c:pt idx="0">
                  <c:v>100</c:v>
                </c:pt>
                <c:pt idx="2">
                  <c:v>92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5181312"/>
        <c:axId val="35182848"/>
        <c:axId val="0"/>
      </c:bar3DChart>
      <c:catAx>
        <c:axId val="3518131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35182848"/>
        <c:crosses val="autoZero"/>
        <c:auto val="1"/>
        <c:lblAlgn val="ctr"/>
        <c:lblOffset val="100"/>
        <c:noMultiLvlLbl val="0"/>
      </c:catAx>
      <c:valAx>
        <c:axId val="351828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351813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'Лист1'!$B$1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2"/>
            <c:invertIfNegative val="0"/>
            <c:bubble3D val="0"/>
            <c:spPr>
              <a:solidFill>
                <a:srgbClr val="00B0F0"/>
              </a:solidFill>
            </c:spPr>
          </c:dPt>
          <c:cat>
            <c:strRef>
              <c:f>'Лист1'!$A$2:$A$5</c:f>
              <c:strCache>
                <c:ptCount val="3"/>
                <c:pt idx="0">
                  <c:v>0,05%</c:v>
                </c:pt>
                <c:pt idx="2">
                  <c:v>Контр. гр.</c:v>
                </c:pt>
              </c:strCache>
            </c:strRef>
          </c:cat>
          <c:val>
            <c:numRef>
              <c:f>'Лист1'!$B$2:$B$5</c:f>
              <c:numCache>
                <c:formatCode>General</c:formatCode>
                <c:ptCount val="4"/>
                <c:pt idx="0">
                  <c:v>1.6400000000000001</c:v>
                </c:pt>
                <c:pt idx="2">
                  <c:v>1.8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5212288"/>
        <c:axId val="35214080"/>
        <c:axId val="0"/>
      </c:bar3DChart>
      <c:catAx>
        <c:axId val="3521228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35214080"/>
        <c:crosses val="autoZero"/>
        <c:auto val="1"/>
        <c:lblAlgn val="ctr"/>
        <c:lblOffset val="100"/>
        <c:noMultiLvlLbl val="0"/>
      </c:catAx>
      <c:valAx>
        <c:axId val="352140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352122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'Лист1'!$B$1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</c:spPr>
          </c:dPt>
          <c:cat>
            <c:strRef>
              <c:f>'Лист1'!$A$2:$A$5</c:f>
              <c:strCache>
                <c:ptCount val="3"/>
                <c:pt idx="0">
                  <c:v>0,05%</c:v>
                </c:pt>
                <c:pt idx="2">
                  <c:v>Контр.гр.</c:v>
                </c:pt>
              </c:strCache>
            </c:strRef>
          </c:cat>
          <c:val>
            <c:numRef>
              <c:f>'Лист1'!$B$2:$B$5</c:f>
              <c:numCache>
                <c:formatCode>General</c:formatCode>
                <c:ptCount val="4"/>
                <c:pt idx="0">
                  <c:v>54.5</c:v>
                </c:pt>
                <c:pt idx="2">
                  <c:v>49.5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4911360"/>
        <c:axId val="34912896"/>
        <c:axId val="0"/>
      </c:bar3DChart>
      <c:catAx>
        <c:axId val="3491136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34912896"/>
        <c:crosses val="autoZero"/>
        <c:auto val="1"/>
        <c:lblAlgn val="ctr"/>
        <c:lblOffset val="100"/>
        <c:noMultiLvlLbl val="0"/>
      </c:catAx>
      <c:valAx>
        <c:axId val="349128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349113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'Лист1'!$B$1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Pt>
            <c:idx val="2"/>
            <c:invertIfNegative val="0"/>
            <c:bubble3D val="0"/>
            <c:spPr>
              <a:solidFill>
                <a:srgbClr val="00B0F0"/>
              </a:solidFill>
            </c:spPr>
          </c:dPt>
          <c:cat>
            <c:strRef>
              <c:f>'Лист1'!$A$2:$A$5</c:f>
              <c:strCache>
                <c:ptCount val="3"/>
                <c:pt idx="0">
                  <c:v>0,05%</c:v>
                </c:pt>
                <c:pt idx="2">
                  <c:v>Контр.гр.</c:v>
                </c:pt>
              </c:strCache>
            </c:strRef>
          </c:cat>
          <c:val>
            <c:numRef>
              <c:f>'Лист1'!$B$2:$B$5</c:f>
              <c:numCache>
                <c:formatCode>General</c:formatCode>
                <c:ptCount val="4"/>
                <c:pt idx="0">
                  <c:v>1.76</c:v>
                </c:pt>
                <c:pt idx="2">
                  <c:v>1.85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5127680"/>
        <c:axId val="34939264"/>
        <c:axId val="0"/>
      </c:bar3DChart>
      <c:catAx>
        <c:axId val="3512768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34939264"/>
        <c:crosses val="autoZero"/>
        <c:auto val="1"/>
        <c:lblAlgn val="ctr"/>
        <c:lblOffset val="100"/>
        <c:noMultiLvlLbl val="0"/>
      </c:catAx>
      <c:valAx>
        <c:axId val="349392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351276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'Лист1'!$B$1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2"/>
            <c:invertIfNegative val="0"/>
            <c:bubble3D val="0"/>
            <c:spPr>
              <a:solidFill>
                <a:srgbClr val="00B0F0"/>
              </a:solidFill>
            </c:spPr>
          </c:dPt>
          <c:cat>
            <c:strRef>
              <c:f>'Лист1'!$A$2:$A$5</c:f>
              <c:strCache>
                <c:ptCount val="3"/>
                <c:pt idx="0">
                  <c:v>0,05%</c:v>
                </c:pt>
                <c:pt idx="2">
                  <c:v>Контр. Гр.</c:v>
                </c:pt>
              </c:strCache>
            </c:strRef>
          </c:cat>
          <c:val>
            <c:numRef>
              <c:f>'Лист1'!$B$2:$B$5</c:f>
              <c:numCache>
                <c:formatCode>General</c:formatCode>
                <c:ptCount val="4"/>
                <c:pt idx="0">
                  <c:v>1870</c:v>
                </c:pt>
                <c:pt idx="2">
                  <c:v>1730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5394688"/>
        <c:axId val="35396224"/>
        <c:axId val="0"/>
      </c:bar3DChart>
      <c:catAx>
        <c:axId val="3539468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35396224"/>
        <c:crosses val="autoZero"/>
        <c:auto val="1"/>
        <c:lblAlgn val="ctr"/>
        <c:lblOffset val="100"/>
        <c:noMultiLvlLbl val="0"/>
      </c:catAx>
      <c:valAx>
        <c:axId val="353962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353946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35450" cy="331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537200" y="0"/>
            <a:ext cx="4235450" cy="331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19F026-4B02-4E6C-9551-1CD9AB306FB7}" type="datetimeFigureOut">
              <a:rPr lang="ru-RU" smtClean="0"/>
              <a:pPr/>
              <a:t>15.06.2018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315075"/>
            <a:ext cx="4235450" cy="331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537200" y="6315075"/>
            <a:ext cx="4235450" cy="331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83B9F2-7ED2-4295-96DB-C788A7EDC6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09434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36569" cy="332795"/>
          </a:xfrm>
          <a:prstGeom prst="rect">
            <a:avLst/>
          </a:prstGeom>
        </p:spPr>
        <p:txBody>
          <a:bodyPr vert="horz" lIns="90045" tIns="45023" rIns="90045" bIns="4502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535387" y="0"/>
            <a:ext cx="4236569" cy="332795"/>
          </a:xfrm>
          <a:prstGeom prst="rect">
            <a:avLst/>
          </a:prstGeom>
        </p:spPr>
        <p:txBody>
          <a:bodyPr vert="horz" lIns="90045" tIns="45023" rIns="90045" bIns="45023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1CAAA80-45D3-4D9C-8300-225677A66B1E}" type="datetimeFigureOut">
              <a:rPr lang="ru-RU"/>
              <a:pPr>
                <a:defRPr/>
              </a:pPr>
              <a:t>15.06.2018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224213" y="498475"/>
            <a:ext cx="3325812" cy="24939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045" tIns="45023" rIns="90045" bIns="45023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76969" y="3157828"/>
            <a:ext cx="7820303" cy="2991962"/>
          </a:xfrm>
          <a:prstGeom prst="rect">
            <a:avLst/>
          </a:prstGeom>
        </p:spPr>
        <p:txBody>
          <a:bodyPr vert="horz" lIns="90045" tIns="45023" rIns="90045" bIns="45023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314593"/>
            <a:ext cx="4236569" cy="332794"/>
          </a:xfrm>
          <a:prstGeom prst="rect">
            <a:avLst/>
          </a:prstGeom>
        </p:spPr>
        <p:txBody>
          <a:bodyPr vert="horz" lIns="90045" tIns="45023" rIns="90045" bIns="4502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535387" y="6314593"/>
            <a:ext cx="4236569" cy="332794"/>
          </a:xfrm>
          <a:prstGeom prst="rect">
            <a:avLst/>
          </a:prstGeom>
        </p:spPr>
        <p:txBody>
          <a:bodyPr vert="horz" lIns="90045" tIns="45023" rIns="90045" bIns="45023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08230C6-11EC-43CE-9CA5-9552299DCC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37499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1B0D39-957C-4452-B30C-06B4811E9204}" type="datetimeFigureOut">
              <a:rPr lang="ru-RU"/>
              <a:pPr>
                <a:defRPr/>
              </a:pPr>
              <a:t>15.06.2018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AED6C5-2024-4D2B-BAD4-D9E2B2E1590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56A73-B832-4CBC-9CD9-678D04818D6B}" type="datetimeFigureOut">
              <a:rPr lang="ru-RU"/>
              <a:pPr>
                <a:defRPr/>
              </a:pPr>
              <a:t>15.06.2018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635BC3-8911-477F-ACCB-F9576364245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83E702-6800-4D75-BF00-A44826F1E429}" type="datetimeFigureOut">
              <a:rPr lang="ru-RU"/>
              <a:pPr>
                <a:defRPr/>
              </a:pPr>
              <a:t>15.06.2018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073F55-D1A8-45DD-B272-6030C1DFC1D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E81C66-567B-4809-8D22-FBEB28CAAF4D}" type="datetimeFigureOut">
              <a:rPr lang="ru-RU"/>
              <a:pPr>
                <a:defRPr/>
              </a:pPr>
              <a:t>15.06.2018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9A5978-6637-4D2C-A8D3-98503416758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CCD861-E8DA-4082-94BB-CF38A3E01AA8}" type="datetimeFigureOut">
              <a:rPr lang="ru-RU"/>
              <a:pPr>
                <a:defRPr/>
              </a:pPr>
              <a:t>15.06.2018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23F0FB-424E-4BD2-B04B-550BD66C54E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892B7E-43F6-4711-AAB5-DD5C69B484AE}" type="datetimeFigureOut">
              <a:rPr lang="ru-RU"/>
              <a:pPr>
                <a:defRPr/>
              </a:pPr>
              <a:t>15.06.2018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1B729C-7584-43D4-A527-A56905264BA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B75713-E54B-4409-B5DE-ED61806DCB71}" type="datetimeFigureOut">
              <a:rPr lang="ru-RU"/>
              <a:pPr>
                <a:defRPr/>
              </a:pPr>
              <a:t>15.06.2018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D5BE24-2122-4CBE-BAEE-15DB03BCBDA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95A04A-92E9-49B2-B5B1-35EB9BCBD993}" type="datetimeFigureOut">
              <a:rPr lang="ru-RU"/>
              <a:pPr>
                <a:defRPr/>
              </a:pPr>
              <a:t>15.06.2018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E6E7C5-FC5B-4F8C-A66D-E5A6DA2ACE4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F7F947-3BD0-4488-9E53-84FCE52B9C08}" type="datetimeFigureOut">
              <a:rPr lang="ru-RU"/>
              <a:pPr>
                <a:defRPr/>
              </a:pPr>
              <a:t>15.06.2018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836E64-21DF-4664-84F3-9531B02A27B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AF90D4-5371-499C-B9AC-C2D72F551AD9}" type="datetimeFigureOut">
              <a:rPr lang="ru-RU"/>
              <a:pPr>
                <a:defRPr/>
              </a:pPr>
              <a:t>15.06.2018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82EB23-5D74-4FB3-984E-DA1196E85E4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F0F5D0-C825-4280-BC98-E8CE28CD11F1}" type="datetimeFigureOut">
              <a:rPr lang="ru-RU"/>
              <a:pPr>
                <a:defRPr/>
              </a:pPr>
              <a:t>15.06.2018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7CF66D-9B87-4111-A0B6-99938C56457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73BB687-EE4C-4F77-A260-C77A5D306CF1}" type="datetimeFigureOut">
              <a:rPr lang="ru-RU"/>
              <a:pPr>
                <a:defRPr/>
              </a:pPr>
              <a:t>15.06.2018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FB045B2-FE30-4D0B-86EB-8B6BC0B535C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chart" Target="../charts/chart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7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C:\Users\Александра\Desktop\преза экранка-01.png"/>
          <p:cNvPicPr>
            <a:picLocks noChangeAspect="1" noChangeArrowheads="1"/>
          </p:cNvPicPr>
          <p:nvPr/>
        </p:nvPicPr>
        <p:blipFill>
          <a:blip r:embed="rId2" cstate="print"/>
          <a:srcRect b="9375"/>
          <a:stretch>
            <a:fillRect/>
          </a:stretch>
        </p:blipFill>
        <p:spPr bwMode="auto">
          <a:xfrm>
            <a:off x="0" y="642938"/>
            <a:ext cx="9144000" cy="621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Picture 1" descr="C:\Юля\Презентации\РОпрен.png"/>
          <p:cNvPicPr>
            <a:picLocks noChangeAspect="1" noChangeArrowheads="1"/>
          </p:cNvPicPr>
          <p:nvPr/>
        </p:nvPicPr>
        <p:blipFill>
          <a:blip r:embed="rId3" cstate="print"/>
          <a:srcRect t="4961"/>
          <a:stretch>
            <a:fillRect/>
          </a:stretch>
        </p:blipFill>
        <p:spPr bwMode="auto">
          <a:xfrm>
            <a:off x="6596063" y="0"/>
            <a:ext cx="2547937" cy="684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6" descr="C:\Юля\логотипы\солагифт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188" y="214313"/>
            <a:ext cx="1938337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Rectangle 9"/>
          <p:cNvSpPr>
            <a:spLocks noChangeArrowheads="1"/>
          </p:cNvSpPr>
          <p:nvPr/>
        </p:nvSpPr>
        <p:spPr bwMode="auto">
          <a:xfrm>
            <a:off x="611188" y="4437063"/>
            <a:ext cx="62626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dirty="0"/>
              <a:t>                            Компания «Солагифт»  </a:t>
            </a:r>
            <a:br>
              <a:rPr lang="ru-RU" b="1" dirty="0"/>
            </a:br>
            <a:r>
              <a:rPr lang="ru-RU" b="1" dirty="0"/>
              <a:t>(резидент   Особой   экономической   зоны,  г. Томск)</a:t>
            </a:r>
          </a:p>
        </p:txBody>
      </p:sp>
      <p:sp>
        <p:nvSpPr>
          <p:cNvPr id="14341" name="Заголовок 1"/>
          <p:cNvSpPr>
            <a:spLocks/>
          </p:cNvSpPr>
          <p:nvPr/>
        </p:nvSpPr>
        <p:spPr bwMode="auto">
          <a:xfrm>
            <a:off x="107950" y="2217738"/>
            <a:ext cx="7343775" cy="200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120000"/>
              </a:lnSpc>
            </a:pPr>
            <a:r>
              <a:rPr lang="ru-RU" sz="2500" b="1" dirty="0" smtClean="0">
                <a:solidFill>
                  <a:srgbClr val="006600"/>
                </a:solidFill>
                <a:latin typeface="Verdana" pitchFamily="34" charset="0"/>
                <a:cs typeface="Arial" charset="0"/>
              </a:rPr>
              <a:t>КОНЦЕНТРАТ ВИТАМИННЫЙ ХВОЙНЫЙ ДЛЯ ПТИЦЕВОДСТВА</a:t>
            </a:r>
            <a:endParaRPr lang="en-US" sz="2500" b="1" dirty="0">
              <a:solidFill>
                <a:srgbClr val="006600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78" name="Picture 2" descr="C:\Users\Александра\Desktop\преза экранка-01.png"/>
          <p:cNvPicPr>
            <a:picLocks noChangeAspect="1" noChangeArrowheads="1"/>
          </p:cNvPicPr>
          <p:nvPr/>
        </p:nvPicPr>
        <p:blipFill>
          <a:blip r:embed="rId2" cstate="print"/>
          <a:srcRect b="9375"/>
          <a:stretch>
            <a:fillRect/>
          </a:stretch>
        </p:blipFill>
        <p:spPr bwMode="auto">
          <a:xfrm>
            <a:off x="0" y="521644"/>
            <a:ext cx="9144000" cy="6363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7" name="Picture 6" descr="C:\Юля\логотипы\солагифт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188" y="0"/>
            <a:ext cx="1439862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 bwMode="auto">
          <a:xfrm>
            <a:off x="683568" y="188640"/>
            <a:ext cx="7632848" cy="936104"/>
          </a:xfrm>
          <a:prstGeom prst="rect">
            <a:avLst/>
          </a:prstGeom>
          <a:gradFill>
            <a:gsLst>
              <a:gs pos="0">
                <a:srgbClr val="B7E7C7"/>
              </a:gs>
              <a:gs pos="80000">
                <a:srgbClr val="EBFFEB">
                  <a:alpha val="8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006600"/>
                </a:solidFill>
                <a:ea typeface="Calibri" pitchFamily="34" charset="0"/>
                <a:cs typeface="Calibri" pitchFamily="34" charset="0"/>
              </a:rPr>
              <a:t>Готовый продукт «Концентрат витаминный  хвойный»</a:t>
            </a:r>
            <a:endParaRPr lang="ru-RU" sz="2000" b="1" dirty="0">
              <a:solidFill>
                <a:srgbClr val="006600"/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760" y="1268760"/>
            <a:ext cx="3312368" cy="2484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755576" y="4077072"/>
            <a:ext cx="74888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ea typeface="Calibri" pitchFamily="34" charset="0"/>
                <a:cs typeface="Calibri" pitchFamily="34" charset="0"/>
              </a:rPr>
              <a:t>Декларация о соответствии от 22.03.2018 регистрационный номер </a:t>
            </a:r>
            <a:r>
              <a:rPr lang="en-US" b="1" dirty="0" smtClean="0">
                <a:ea typeface="Calibri" pitchFamily="34" charset="0"/>
                <a:cs typeface="Calibri" pitchFamily="34" charset="0"/>
              </a:rPr>
              <a:t>RA.RU.10</a:t>
            </a:r>
            <a:r>
              <a:rPr lang="ru-RU" b="1" dirty="0" smtClean="0">
                <a:ea typeface="Calibri" pitchFamily="34" charset="0"/>
                <a:cs typeface="Calibri" pitchFamily="34" charset="0"/>
              </a:rPr>
              <a:t>АИ87  выдана Испытательной лабораторией ОГБУ «Томская областная ветеринарная лаборатория».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8"/>
          <p:cNvGrpSpPr>
            <a:grpSpLocks/>
          </p:cNvGrpSpPr>
          <p:nvPr/>
        </p:nvGrpSpPr>
        <p:grpSpPr bwMode="auto">
          <a:xfrm>
            <a:off x="0" y="0"/>
            <a:ext cx="9144000" cy="6885383"/>
            <a:chOff x="-36802" y="200452"/>
            <a:chExt cx="9180803" cy="6811085"/>
          </a:xfrm>
        </p:grpSpPr>
        <p:pic>
          <p:nvPicPr>
            <p:cNvPr id="15378" name="Picture 2" descr="C:\Users\Александра\Desktop\преза экранка-01.png"/>
            <p:cNvPicPr>
              <a:picLocks noChangeAspect="1" noChangeArrowheads="1"/>
            </p:cNvPicPr>
            <p:nvPr/>
          </p:nvPicPr>
          <p:blipFill>
            <a:blip r:embed="rId2" cstate="print"/>
            <a:srcRect b="9375"/>
            <a:stretch>
              <a:fillRect/>
            </a:stretch>
          </p:blipFill>
          <p:spPr bwMode="auto">
            <a:xfrm>
              <a:off x="-36802" y="716467"/>
              <a:ext cx="9180803" cy="62950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Прямоугольник 10"/>
            <p:cNvSpPr/>
            <p:nvPr/>
          </p:nvSpPr>
          <p:spPr>
            <a:xfrm>
              <a:off x="360326" y="200452"/>
              <a:ext cx="6073017" cy="636283"/>
            </a:xfrm>
            <a:prstGeom prst="rect">
              <a:avLst/>
            </a:prstGeom>
            <a:gradFill>
              <a:gsLst>
                <a:gs pos="0">
                  <a:srgbClr val="B7E7C7"/>
                </a:gs>
                <a:gs pos="80000">
                  <a:srgbClr val="EBFFEB">
                    <a:alpha val="800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b="1" dirty="0" smtClean="0">
                  <a:solidFill>
                    <a:srgbClr val="006600"/>
                  </a:solidFill>
                </a:rPr>
                <a:t>Основные вехи </a:t>
              </a:r>
              <a:r>
                <a:rPr lang="en-US" sz="2400" b="1" dirty="0" smtClean="0">
                  <a:solidFill>
                    <a:srgbClr val="006600"/>
                  </a:solidFill>
                </a:rPr>
                <a:t>Solagran </a:t>
              </a:r>
              <a:r>
                <a:rPr lang="ru-RU" sz="2400" b="1" dirty="0" smtClean="0">
                  <a:solidFill>
                    <a:srgbClr val="006600"/>
                  </a:solidFill>
                </a:rPr>
                <a:t>и</a:t>
              </a:r>
              <a:r>
                <a:rPr lang="en-US" sz="2400" b="1" dirty="0" smtClean="0">
                  <a:solidFill>
                    <a:srgbClr val="006600"/>
                  </a:solidFill>
                </a:rPr>
                <a:t> </a:t>
              </a:r>
              <a:r>
                <a:rPr lang="ru-RU" sz="2400" b="1" dirty="0" smtClean="0">
                  <a:solidFill>
                    <a:srgbClr val="006600"/>
                  </a:solidFill>
                </a:rPr>
                <a:t>Солагифт</a:t>
              </a:r>
              <a:endParaRPr lang="ru-RU" sz="2400" b="1" dirty="0">
                <a:solidFill>
                  <a:srgbClr val="006600"/>
                </a:solidFill>
              </a:endParaRPr>
            </a:p>
          </p:txBody>
        </p:sp>
      </p:grpSp>
      <p:pic>
        <p:nvPicPr>
          <p:cNvPr id="15377" name="Picture 6" descr="C:\Юля\логотипы\солагифт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188" y="0"/>
            <a:ext cx="1439862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395536" y="764704"/>
            <a:ext cx="8496944" cy="5256584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pPr marL="0" eaLnBrk="1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1400" b="1" dirty="0" smtClean="0">
              <a:ea typeface="ＭＳ Ｐゴシック" pitchFamily="34" charset="-128"/>
            </a:endParaRPr>
          </a:p>
          <a:p>
            <a:pPr marL="0" eaLnBrk="1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400" b="1" dirty="0" smtClean="0">
                <a:ea typeface="ＭＳ Ｐゴシック" pitchFamily="34" charset="-128"/>
              </a:rPr>
              <a:t>1930 – 1945 г.г. – </a:t>
            </a:r>
            <a:r>
              <a:rPr lang="ru-RU" sz="1400" dirty="0" smtClean="0"/>
              <a:t> </a:t>
            </a:r>
            <a:r>
              <a:rPr lang="ru-RU" sz="1400" b="1" dirty="0" smtClean="0"/>
              <a:t>Советские ученые Ф.Т. Солодкий и А.Л. Агранат в  г. Ленинграде в лаборатории </a:t>
            </a:r>
          </a:p>
          <a:p>
            <a:pPr marL="0" eaLnBrk="1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400" b="1" dirty="0" smtClean="0"/>
              <a:t>                     Лесного института (ныне Санкт-Петербургский государственный лесотехнический </a:t>
            </a:r>
          </a:p>
          <a:p>
            <a:pPr marL="0" eaLnBrk="1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400" b="1" dirty="0" smtClean="0"/>
              <a:t>                     университет) разработали и внедрили биотехнологии экстракции древесной хвойной </a:t>
            </a:r>
          </a:p>
          <a:p>
            <a:pPr marL="0" eaLnBrk="1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400" b="1" dirty="0" smtClean="0"/>
              <a:t>                     зелени и получили первые продукты и лекарственные препараты для народного хозяйства.</a:t>
            </a:r>
            <a:endParaRPr lang="ru-RU" sz="1400" b="1" dirty="0" smtClean="0">
              <a:ea typeface="ＭＳ Ｐゴシック" pitchFamily="34" charset="-128"/>
            </a:endParaRPr>
          </a:p>
          <a:p>
            <a:pPr marL="0" eaLnBrk="1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400" b="1" dirty="0" smtClean="0">
                <a:ea typeface="ＭＳ Ｐゴシック" pitchFamily="34" charset="-128"/>
              </a:rPr>
              <a:t>1995 г.  –   Основание </a:t>
            </a:r>
            <a:r>
              <a:rPr lang="en-US" sz="1400" b="1" dirty="0" smtClean="0">
                <a:ea typeface="ＭＳ Ｐゴシック" pitchFamily="34" charset="-128"/>
              </a:rPr>
              <a:t>Solagran</a:t>
            </a:r>
            <a:r>
              <a:rPr lang="ru-RU" sz="1400" b="1" dirty="0" smtClean="0">
                <a:ea typeface="ＭＳ Ｐゴシック" pitchFamily="34" charset="-128"/>
              </a:rPr>
              <a:t> </a:t>
            </a:r>
            <a:r>
              <a:rPr lang="en-US" sz="1400" b="1" dirty="0" smtClean="0">
                <a:ea typeface="ＭＳ Ｐゴシック" pitchFamily="34" charset="-128"/>
              </a:rPr>
              <a:t>Ltd</a:t>
            </a:r>
            <a:r>
              <a:rPr lang="ru-RU" sz="1400" b="1" dirty="0" smtClean="0">
                <a:ea typeface="ＭＳ Ｐゴシック" pitchFamily="34" charset="-128"/>
              </a:rPr>
              <a:t> (г. Мельбурн) </a:t>
            </a:r>
            <a:r>
              <a:rPr lang="ru-RU" altLang="ru-RU" sz="1400" b="1" dirty="0" smtClean="0"/>
              <a:t>для коммерциализации технологий</a:t>
            </a:r>
            <a:r>
              <a:rPr lang="en-US" altLang="ru-RU" sz="1400" b="1" dirty="0" smtClean="0"/>
              <a:t>,</a:t>
            </a:r>
            <a:r>
              <a:rPr lang="ru-RU" altLang="ru-RU" sz="1400" b="1" dirty="0" smtClean="0"/>
              <a:t> финансирования </a:t>
            </a:r>
          </a:p>
          <a:p>
            <a:pPr marL="0" eaLnBrk="1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altLang="ru-RU" sz="1400" b="1" dirty="0" smtClean="0"/>
              <a:t>                     постоянных исследований и разработок.</a:t>
            </a:r>
          </a:p>
          <a:p>
            <a:pPr marL="0" eaLnBrk="1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400" b="1" dirty="0" smtClean="0">
                <a:ea typeface="ＭＳ Ｐゴシック" pitchFamily="34" charset="-128"/>
              </a:rPr>
              <a:t>2003 г. –    Выход </a:t>
            </a:r>
            <a:r>
              <a:rPr lang="en-US" sz="1400" b="1" dirty="0" smtClean="0">
                <a:ea typeface="ＭＳ Ｐゴシック" pitchFamily="34" charset="-128"/>
              </a:rPr>
              <a:t>Solagran</a:t>
            </a:r>
            <a:r>
              <a:rPr lang="ru-RU" sz="1400" b="1" dirty="0" smtClean="0">
                <a:ea typeface="ＭＳ Ｐゴシック" pitchFamily="34" charset="-128"/>
              </a:rPr>
              <a:t> </a:t>
            </a:r>
            <a:r>
              <a:rPr lang="en-US" sz="1400" b="1" dirty="0" smtClean="0">
                <a:ea typeface="ＭＳ Ｐゴシック" pitchFamily="34" charset="-128"/>
              </a:rPr>
              <a:t>Ltd </a:t>
            </a:r>
            <a:r>
              <a:rPr lang="ru-RU" sz="1400" b="1" dirty="0" smtClean="0">
                <a:ea typeface="ＭＳ Ｐゴシック" pitchFamily="34" charset="-128"/>
              </a:rPr>
              <a:t>на Австралийскую Фондовую биржу (</a:t>
            </a:r>
            <a:r>
              <a:rPr lang="ru-RU" sz="1400" b="1" i="1" dirty="0" smtClean="0"/>
              <a:t>Australian Stock Exchange, Sydney</a:t>
            </a:r>
            <a:r>
              <a:rPr lang="ru-RU" sz="1400" b="1" dirty="0" smtClean="0">
                <a:ea typeface="ＭＳ Ｐゴシック" pitchFamily="34" charset="-128"/>
              </a:rPr>
              <a:t>). </a:t>
            </a:r>
          </a:p>
          <a:p>
            <a:pPr marL="0" eaLnBrk="1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400" b="1" dirty="0" smtClean="0">
                <a:ea typeface="ＭＳ Ｐゴシック" pitchFamily="34" charset="-128"/>
              </a:rPr>
              <a:t>                     Строительство завода  экстракции древесной хвойной зелени в  с. Семилужки  Томской области.</a:t>
            </a:r>
          </a:p>
          <a:p>
            <a:pPr marL="0" eaLnBrk="1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400" b="1" dirty="0" smtClean="0">
                <a:ea typeface="ＭＳ Ｐゴシック" pitchFamily="34" charset="-128"/>
              </a:rPr>
              <a:t>2004г.  –    Начало промышленного производства продуктов   углекислотной  экстракции в Томске,  </a:t>
            </a:r>
          </a:p>
          <a:p>
            <a:pPr marL="0" eaLnBrk="1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400" b="1" dirty="0" smtClean="0">
                <a:ea typeface="ＭＳ Ｐゴシック" pitchFamily="34" charset="-128"/>
              </a:rPr>
              <a:t>                     вывод СО2 - экстрактов пихты сибирской на  Российский рынок.</a:t>
            </a:r>
          </a:p>
          <a:p>
            <a:pPr marL="0" eaLnBrk="1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400" b="1" dirty="0" smtClean="0">
                <a:ea typeface="ＭＳ Ｐゴシック" pitchFamily="34" charset="-128"/>
              </a:rPr>
              <a:t>2006г.  –    Слияние Австралийской Solagran </a:t>
            </a:r>
            <a:r>
              <a:rPr lang="en-US" sz="1400" b="1" dirty="0" smtClean="0">
                <a:ea typeface="ＭＳ Ｐゴシック" pitchFamily="34" charset="-128"/>
              </a:rPr>
              <a:t>Ltd </a:t>
            </a:r>
            <a:r>
              <a:rPr lang="ru-RU" sz="1400" b="1" dirty="0" smtClean="0">
                <a:ea typeface="ＭＳ Ｐゴシック" pitchFamily="34" charset="-128"/>
              </a:rPr>
              <a:t>и группы российских биотехнологических компаний </a:t>
            </a:r>
          </a:p>
          <a:p>
            <a:pPr marL="0" eaLnBrk="1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400" b="1" dirty="0" smtClean="0">
                <a:ea typeface="ＭＳ Ｐゴシック" pitchFamily="34" charset="-128"/>
              </a:rPr>
              <a:t>                     (г. Санкт-Петербург, г. Томск).</a:t>
            </a:r>
          </a:p>
          <a:p>
            <a:pPr marL="0" eaLnBrk="1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400" b="1" dirty="0" smtClean="0">
                <a:ea typeface="ＭＳ Ｐゴシック" pitchFamily="34" charset="-128"/>
              </a:rPr>
              <a:t>2008г. –     Запуск в эксплуатацию первого в мире промышленного производства полипренолов в Томске. </a:t>
            </a:r>
          </a:p>
          <a:p>
            <a:pPr marL="0" eaLnBrk="1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400" b="1" dirty="0" smtClean="0">
                <a:ea typeface="ＭＳ Ｐゴシック" pitchFamily="34" charset="-128"/>
              </a:rPr>
              <a:t>                     Создание ООО «Солагифт» (г. Томск) в статусе резидента Особой экономической зоны г. Томска.</a:t>
            </a:r>
          </a:p>
          <a:p>
            <a:pPr marL="0" eaLnBrk="1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400" b="1" dirty="0" smtClean="0">
                <a:ea typeface="ＭＳ Ｐゴシック" pitchFamily="34" charset="-128"/>
              </a:rPr>
              <a:t>2010г. –    Приобретение производственных мощностей в г. Вышний Волочек  Тверской области.</a:t>
            </a:r>
          </a:p>
          <a:p>
            <a:pPr marL="0" eaLnBrk="1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400" b="1" dirty="0" smtClean="0">
                <a:ea typeface="ＭＳ Ｐゴシック" pitchFamily="34" charset="-128"/>
              </a:rPr>
              <a:t>2014г. –    ООО «Солагифт» - Победитель Всероссийского конкурса «Регионы- устойчивое развитие».</a:t>
            </a:r>
          </a:p>
          <a:p>
            <a:pPr marL="0" eaLnBrk="1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400" b="1" dirty="0" smtClean="0">
                <a:ea typeface="ＭＳ Ｐゴシック" pitchFamily="34" charset="-128"/>
              </a:rPr>
              <a:t>С 2016г. – </a:t>
            </a:r>
            <a:r>
              <a:rPr lang="ru-RU" sz="1400" b="1" kern="1200" dirty="0" smtClean="0">
                <a:cs typeface="Arial" pitchFamily="34" charset="0"/>
              </a:rPr>
              <a:t>Успешная работа </a:t>
            </a:r>
            <a:r>
              <a:rPr lang="ru-RU" sz="1400" b="1" dirty="0" smtClean="0">
                <a:ea typeface="ＭＳ Ｐゴシック" pitchFamily="34" charset="-128"/>
              </a:rPr>
              <a:t>ООО «Солагифт» </a:t>
            </a:r>
            <a:r>
              <a:rPr lang="ru-RU" sz="1400" b="1" kern="1200" dirty="0" smtClean="0">
                <a:cs typeface="Arial" pitchFamily="34" charset="0"/>
              </a:rPr>
              <a:t>в условиях </a:t>
            </a:r>
            <a:r>
              <a:rPr lang="ru-RU" sz="1400" b="1" dirty="0" smtClean="0">
                <a:cs typeface="Arial" pitchFamily="34" charset="0"/>
              </a:rPr>
              <a:t> </a:t>
            </a:r>
            <a:r>
              <a:rPr lang="ru-RU" sz="1400" b="1" kern="1200" dirty="0" smtClean="0">
                <a:cs typeface="Arial" pitchFamily="34" charset="0"/>
              </a:rPr>
              <a:t>действия м</a:t>
            </a:r>
            <a:r>
              <a:rPr lang="ru-RU" sz="1400" b="1" dirty="0" smtClean="0">
                <a:cs typeface="Arial" pitchFamily="34" charset="0"/>
              </a:rPr>
              <a:t>еждународного </a:t>
            </a:r>
            <a:r>
              <a:rPr lang="ru-RU" sz="1400" b="1" dirty="0" smtClean="0"/>
              <a:t>глобального стандарта</a:t>
            </a:r>
            <a:r>
              <a:rPr lang="ru-RU" sz="1400" b="1" kern="1200" dirty="0" smtClean="0">
                <a:cs typeface="Arial" pitchFamily="34" charset="0"/>
              </a:rPr>
              <a:t> </a:t>
            </a:r>
          </a:p>
          <a:p>
            <a:pPr marL="0" eaLnBrk="1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400" b="1" dirty="0" smtClean="0">
                <a:cs typeface="Arial" pitchFamily="34" charset="0"/>
              </a:rPr>
              <a:t>                     </a:t>
            </a:r>
            <a:r>
              <a:rPr lang="ru-RU" sz="1400" b="1" kern="1200" dirty="0" smtClean="0">
                <a:cs typeface="Arial" pitchFamily="34" charset="0"/>
              </a:rPr>
              <a:t>менеджмента  качества </a:t>
            </a:r>
            <a:r>
              <a:rPr lang="ru-RU" sz="1400" b="1" dirty="0" smtClean="0"/>
              <a:t>пищевых производств</a:t>
            </a:r>
            <a:r>
              <a:rPr lang="ru-RU" sz="1400" b="1" kern="1200" dirty="0" smtClean="0">
                <a:cs typeface="Arial" pitchFamily="34" charset="0"/>
              </a:rPr>
              <a:t> </a:t>
            </a:r>
            <a:r>
              <a:rPr lang="ru-RU" sz="1400" b="1" dirty="0" smtClean="0"/>
              <a:t>BRC </a:t>
            </a:r>
            <a:r>
              <a:rPr lang="ru-RU" sz="1400" b="1" dirty="0" err="1" smtClean="0"/>
              <a:t>Global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Standard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Version</a:t>
            </a:r>
            <a:r>
              <a:rPr lang="ru-RU" sz="1400" b="1" dirty="0" smtClean="0"/>
              <a:t> 7.</a:t>
            </a:r>
          </a:p>
          <a:p>
            <a:pPr marL="0" eaLnBrk="1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400" b="1" dirty="0" smtClean="0"/>
              <a:t>С 2016 г.</a:t>
            </a:r>
            <a:r>
              <a:rPr lang="ru-RU" sz="1400" b="1" dirty="0" smtClean="0">
                <a:ea typeface="ＭＳ Ｐゴシック" pitchFamily="34" charset="-128"/>
              </a:rPr>
              <a:t> –</a:t>
            </a:r>
            <a:r>
              <a:rPr lang="ru-RU" sz="1400" b="1" dirty="0" smtClean="0"/>
              <a:t> Участие </a:t>
            </a:r>
            <a:r>
              <a:rPr lang="ru-RU" sz="1400" b="1" dirty="0" smtClean="0">
                <a:ea typeface="ＭＳ Ｐゴシック" pitchFamily="34" charset="-128"/>
              </a:rPr>
              <a:t>ООО «Солагифт» в федеральных программах кластерного развития Томской области.</a:t>
            </a:r>
            <a:endParaRPr lang="ru-RU" sz="1400" dirty="0" smtClean="0"/>
          </a:p>
          <a:p>
            <a:pPr marL="0" eaLnBrk="1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1400" dirty="0" smtClean="0">
              <a:ea typeface="ＭＳ Ｐゴシック" pitchFamily="34" charset="-128"/>
            </a:endParaRPr>
          </a:p>
        </p:txBody>
      </p:sp>
      <p:pic>
        <p:nvPicPr>
          <p:cNvPr id="7" name="Рисунок 16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0592" y="548680"/>
            <a:ext cx="1944216" cy="1595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Y:\ООО Солагифт\Маркетинг\Фото 2017\0M1A741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900592" y="3717032"/>
            <a:ext cx="2051473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 descr="Y:\ООО Солагифт\АВСТРАЛИЯ\Совет директоров 2017\Фото\P104021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900592" y="5435842"/>
            <a:ext cx="1896211" cy="14221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972600" y="2204864"/>
            <a:ext cx="1653753" cy="12961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2" descr="C:\Documents and Settings\Инна\Рабочий стол\ФОТО для презентации(ГОТОВО)\Сибекс_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684568" y="-1107504"/>
            <a:ext cx="1944216" cy="1547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8"/>
          <p:cNvGrpSpPr>
            <a:grpSpLocks/>
          </p:cNvGrpSpPr>
          <p:nvPr/>
        </p:nvGrpSpPr>
        <p:grpSpPr bwMode="auto">
          <a:xfrm>
            <a:off x="0" y="-11917"/>
            <a:ext cx="9144000" cy="6897300"/>
            <a:chOff x="-36802" y="188664"/>
            <a:chExt cx="9180803" cy="6822873"/>
          </a:xfrm>
        </p:grpSpPr>
        <p:pic>
          <p:nvPicPr>
            <p:cNvPr id="15378" name="Picture 2" descr="C:\Users\Александра\Desktop\преза экранка-01.png"/>
            <p:cNvPicPr>
              <a:picLocks noChangeAspect="1" noChangeArrowheads="1"/>
            </p:cNvPicPr>
            <p:nvPr/>
          </p:nvPicPr>
          <p:blipFill>
            <a:blip r:embed="rId2" cstate="print"/>
            <a:srcRect b="9375"/>
            <a:stretch>
              <a:fillRect/>
            </a:stretch>
          </p:blipFill>
          <p:spPr bwMode="auto">
            <a:xfrm>
              <a:off x="-36802" y="716467"/>
              <a:ext cx="9180803" cy="62950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Прямоугольник 10"/>
            <p:cNvSpPr/>
            <p:nvPr/>
          </p:nvSpPr>
          <p:spPr>
            <a:xfrm>
              <a:off x="395536" y="188664"/>
              <a:ext cx="8072494" cy="648072"/>
            </a:xfrm>
            <a:prstGeom prst="rect">
              <a:avLst/>
            </a:prstGeom>
            <a:gradFill>
              <a:gsLst>
                <a:gs pos="0">
                  <a:srgbClr val="B7E7C7"/>
                </a:gs>
                <a:gs pos="80000">
                  <a:srgbClr val="EBFFEB">
                    <a:alpha val="800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b="1" dirty="0" smtClean="0">
                  <a:solidFill>
                    <a:srgbClr val="006600"/>
                  </a:solidFill>
                </a:rPr>
                <a:t>Компания «Солагифт» это</a:t>
              </a:r>
              <a:r>
                <a:rPr lang="en-US" sz="2400" b="1" dirty="0" smtClean="0">
                  <a:solidFill>
                    <a:srgbClr val="006600"/>
                  </a:solidFill>
                </a:rPr>
                <a:t>:</a:t>
              </a:r>
              <a:endParaRPr lang="ru-RU" sz="2400" b="1" dirty="0">
                <a:solidFill>
                  <a:srgbClr val="006600"/>
                </a:solidFill>
              </a:endParaRPr>
            </a:p>
          </p:txBody>
        </p:sp>
      </p:grpSp>
      <p:pic>
        <p:nvPicPr>
          <p:cNvPr id="15377" name="Picture 6" descr="C:\Юля\логотипы\солагифт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188" y="0"/>
            <a:ext cx="1439862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899592" y="980728"/>
            <a:ext cx="741682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Tx/>
              <a:buChar char="•"/>
            </a:pPr>
            <a:r>
              <a:rPr lang="ru-RU" b="1" dirty="0" smtClean="0">
                <a:latin typeface="+mn-lt"/>
                <a:cs typeface="Times New Roman" pitchFamily="18" charset="0"/>
              </a:rPr>
              <a:t>100-летняя история развития науки и знаний о лесобиохимии;</a:t>
            </a:r>
          </a:p>
          <a:p>
            <a:pPr algn="just">
              <a:buFontTx/>
              <a:buChar char="•"/>
            </a:pPr>
            <a:endParaRPr lang="ru-RU" b="1" dirty="0" smtClean="0">
              <a:latin typeface="+mn-lt"/>
            </a:endParaRPr>
          </a:p>
          <a:p>
            <a:pPr algn="just">
              <a:buFontTx/>
              <a:buChar char="•"/>
            </a:pPr>
            <a:r>
              <a:rPr lang="ru-RU" b="1" dirty="0" smtClean="0">
                <a:latin typeface="+mn-lt"/>
                <a:cs typeface="Times New Roman" pitchFamily="18" charset="0"/>
              </a:rPr>
              <a:t>Более 50 комплексных и индивидуальных природных соединений на службе человечества;</a:t>
            </a:r>
          </a:p>
          <a:p>
            <a:pPr algn="just">
              <a:buFontTx/>
              <a:buChar char="•"/>
            </a:pPr>
            <a:endParaRPr lang="ru-RU" b="1" dirty="0" smtClean="0">
              <a:latin typeface="+mn-lt"/>
            </a:endParaRPr>
          </a:p>
          <a:p>
            <a:pPr algn="just">
              <a:buFontTx/>
              <a:buChar char="•"/>
            </a:pPr>
            <a:r>
              <a:rPr lang="ru-RU" b="1" dirty="0" smtClean="0">
                <a:latin typeface="+mn-lt"/>
                <a:cs typeface="Times New Roman" pitchFamily="18" charset="0"/>
              </a:rPr>
              <a:t>Кардинальное решение более 80 % проблем здоровья человека;</a:t>
            </a:r>
          </a:p>
          <a:p>
            <a:pPr algn="just">
              <a:buFontTx/>
              <a:buChar char="•"/>
            </a:pPr>
            <a:endParaRPr lang="ru-RU" b="1" dirty="0" smtClean="0">
              <a:latin typeface="+mn-lt"/>
            </a:endParaRPr>
          </a:p>
          <a:p>
            <a:pPr algn="just">
              <a:buFontTx/>
              <a:buChar char="•"/>
            </a:pPr>
            <a:r>
              <a:rPr lang="ru-RU" b="1" dirty="0" smtClean="0">
                <a:latin typeface="+mn-lt"/>
                <a:cs typeface="Times New Roman" pitchFamily="18" charset="0"/>
              </a:rPr>
              <a:t>Первое в мире промышленное производство полипренолов – универсальных природных метаболитов восстановления клетки живого организма;</a:t>
            </a:r>
          </a:p>
          <a:p>
            <a:pPr algn="just">
              <a:buFontTx/>
              <a:buChar char="•"/>
            </a:pPr>
            <a:endParaRPr lang="ru-RU" b="1" dirty="0" smtClean="0">
              <a:latin typeface="+mn-lt"/>
            </a:endParaRPr>
          </a:p>
          <a:p>
            <a:pPr algn="just">
              <a:buFontTx/>
              <a:buChar char="•"/>
            </a:pPr>
            <a:r>
              <a:rPr lang="ru-RU" b="1" dirty="0" smtClean="0">
                <a:latin typeface="+mn-lt"/>
                <a:cs typeface="Times New Roman" pitchFamily="18" charset="0"/>
              </a:rPr>
              <a:t>Две  фабрики в мире, которые дарят человечеству возможность получать продукты бережно хранящие «живые элементы дерева»;</a:t>
            </a:r>
          </a:p>
          <a:p>
            <a:pPr algn="just">
              <a:buFontTx/>
              <a:buChar char="•"/>
            </a:pPr>
            <a:endParaRPr lang="ru-RU" b="1" dirty="0" smtClean="0">
              <a:latin typeface="+mn-lt"/>
            </a:endParaRPr>
          </a:p>
          <a:p>
            <a:pPr algn="just">
              <a:buFontTx/>
              <a:buChar char="•"/>
            </a:pPr>
            <a:r>
              <a:rPr lang="ru-RU" b="1" dirty="0" smtClean="0">
                <a:latin typeface="+mn-lt"/>
                <a:cs typeface="Times New Roman" pitchFamily="18" charset="0"/>
              </a:rPr>
              <a:t>Более 30 международных объектов интеллектуальной собственности в области биотехнологий и  медицины.</a:t>
            </a:r>
            <a:endParaRPr lang="ru-RU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8"/>
          <p:cNvGrpSpPr>
            <a:grpSpLocks/>
          </p:cNvGrpSpPr>
          <p:nvPr/>
        </p:nvGrpSpPr>
        <p:grpSpPr bwMode="auto">
          <a:xfrm>
            <a:off x="0" y="116632"/>
            <a:ext cx="9144000" cy="6768751"/>
            <a:chOff x="-36802" y="315826"/>
            <a:chExt cx="9180803" cy="6695711"/>
          </a:xfrm>
        </p:grpSpPr>
        <p:pic>
          <p:nvPicPr>
            <p:cNvPr id="15378" name="Picture 2" descr="C:\Users\Александра\Desktop\преза экранка-01.png"/>
            <p:cNvPicPr>
              <a:picLocks noChangeAspect="1" noChangeArrowheads="1"/>
            </p:cNvPicPr>
            <p:nvPr/>
          </p:nvPicPr>
          <p:blipFill>
            <a:blip r:embed="rId2" cstate="print"/>
            <a:srcRect b="9375"/>
            <a:stretch>
              <a:fillRect/>
            </a:stretch>
          </p:blipFill>
          <p:spPr bwMode="auto">
            <a:xfrm>
              <a:off x="-36802" y="716467"/>
              <a:ext cx="9180803" cy="62950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Прямоугольник 10"/>
            <p:cNvSpPr/>
            <p:nvPr/>
          </p:nvSpPr>
          <p:spPr>
            <a:xfrm>
              <a:off x="395536" y="315826"/>
              <a:ext cx="8072494" cy="783541"/>
            </a:xfrm>
            <a:prstGeom prst="rect">
              <a:avLst/>
            </a:prstGeom>
            <a:gradFill>
              <a:gsLst>
                <a:gs pos="0">
                  <a:srgbClr val="B7E7C7"/>
                </a:gs>
                <a:gs pos="80000">
                  <a:srgbClr val="EBFFEB">
                    <a:alpha val="800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b="1" dirty="0" smtClean="0">
                  <a:solidFill>
                    <a:srgbClr val="006600"/>
                  </a:solidFill>
                </a:rPr>
                <a:t>Тенденции развития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b="1" dirty="0" smtClean="0">
                  <a:solidFill>
                    <a:srgbClr val="006600"/>
                  </a:solidFill>
                </a:rPr>
                <a:t>современного животноводства и птицеводства</a:t>
              </a:r>
              <a:endParaRPr lang="ru-RU" sz="2400" b="1" dirty="0">
                <a:solidFill>
                  <a:srgbClr val="006600"/>
                </a:solidFill>
              </a:endParaRPr>
            </a:p>
          </p:txBody>
        </p:sp>
      </p:grpSp>
      <p:pic>
        <p:nvPicPr>
          <p:cNvPr id="15377" name="Picture 6" descr="C:\Юля\логотипы\солагифт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188" y="0"/>
            <a:ext cx="1439862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одержимое 2"/>
          <p:cNvSpPr>
            <a:spLocks noGrp="1"/>
          </p:cNvSpPr>
          <p:nvPr>
            <p:ph idx="1"/>
          </p:nvPr>
        </p:nvSpPr>
        <p:spPr>
          <a:xfrm>
            <a:off x="395536" y="1052736"/>
            <a:ext cx="8229600" cy="4958011"/>
          </a:xfrm>
          <a:ln>
            <a:solidFill>
              <a:schemeClr val="bg1"/>
            </a:solidFill>
          </a:ln>
        </p:spPr>
        <p:txBody>
          <a:bodyPr/>
          <a:lstStyle/>
          <a:p>
            <a:pPr algn="ctr">
              <a:buNone/>
            </a:pPr>
            <a:r>
              <a:rPr lang="ru-RU" sz="1600" b="1" dirty="0" smtClean="0"/>
              <a:t>Ужесточение законодательства, растущий спрос человека на продукты питания с высоким уровнем безопасности и надежности, полилекарственная и поливидовая резистентность (устойчивость) привели к запрету в ЕС  использования антибиотиков и синтетических пищевых добавок для стимуляции роста сельскохозяйственных животных</a:t>
            </a:r>
            <a:r>
              <a:rPr lang="en-US" sz="1600" b="1" dirty="0" smtClean="0"/>
              <a:t> </a:t>
            </a:r>
            <a:r>
              <a:rPr lang="ru-RU" sz="1600" b="1" dirty="0" smtClean="0"/>
              <a:t>и птицы  (Европарламент, 2003).</a:t>
            </a:r>
          </a:p>
          <a:p>
            <a:pPr algn="ctr">
              <a:buNone/>
            </a:pPr>
            <a:endParaRPr lang="ru-RU" sz="1600" b="1" dirty="0" smtClean="0"/>
          </a:p>
          <a:p>
            <a:pPr algn="ctr">
              <a:buNone/>
            </a:pPr>
            <a:r>
              <a:rPr lang="ru-RU" sz="1600" b="1" dirty="0" smtClean="0"/>
              <a:t>Необходимость  в росте качества обеспечения сельскохозяйственных животных</a:t>
            </a:r>
            <a:r>
              <a:rPr lang="en-US" sz="1600" b="1" dirty="0" smtClean="0"/>
              <a:t> </a:t>
            </a:r>
            <a:r>
              <a:rPr lang="ru-RU" sz="1600" b="1" dirty="0" smtClean="0"/>
              <a:t>и птицы наиболее дефицитными биологически активными  веществами при сохранении темпов продуктивности, повышения сопротивляемости к неблагоприятным условиям среды обитания, обеспечения натуральности продуктов из мяса в питании человека</a:t>
            </a:r>
          </a:p>
          <a:p>
            <a:pPr algn="ctr">
              <a:buNone/>
            </a:pPr>
            <a:endParaRPr lang="ru-RU" sz="1600" b="1" dirty="0" smtClean="0"/>
          </a:p>
          <a:p>
            <a:pPr algn="ctr">
              <a:buNone/>
            </a:pPr>
            <a:r>
              <a:rPr lang="ru-RU" sz="1600" b="1" dirty="0" smtClean="0"/>
              <a:t>Разработка и применение в мясном животноводстве и птицеводстве технологий производства фитобиотических кормовых добавок из растительного сырья</a:t>
            </a:r>
            <a:r>
              <a:rPr lang="ru-RU" sz="1600" dirty="0" smtClean="0"/>
              <a:t> </a:t>
            </a:r>
            <a:endParaRPr lang="ru-RU" sz="1600" b="1" dirty="0" smtClean="0"/>
          </a:p>
          <a:p>
            <a:pPr algn="ctr">
              <a:buNone/>
            </a:pPr>
            <a:endParaRPr lang="ru-RU" sz="1600" b="1" dirty="0" smtClean="0"/>
          </a:p>
          <a:p>
            <a:pPr algn="ctr">
              <a:buNone/>
            </a:pPr>
            <a:r>
              <a:rPr lang="ru-RU" sz="1600" b="1" dirty="0" smtClean="0"/>
              <a:t>Производство кормовых добавок на основе технологий глубокой переработки </a:t>
            </a:r>
          </a:p>
          <a:p>
            <a:pPr algn="ctr">
              <a:buNone/>
            </a:pPr>
            <a:r>
              <a:rPr lang="ru-RU" sz="1600" b="1" dirty="0" smtClean="0"/>
              <a:t>древесной хвойной зелени </a:t>
            </a:r>
          </a:p>
          <a:p>
            <a:pPr algn="ctr">
              <a:buNone/>
            </a:pPr>
            <a:endParaRPr lang="ru-RU" sz="1600" b="1" dirty="0" smtClean="0"/>
          </a:p>
          <a:p>
            <a:pPr algn="ctr">
              <a:buNone/>
            </a:pPr>
            <a:r>
              <a:rPr lang="ru-RU" sz="1600" b="1" dirty="0" smtClean="0"/>
              <a:t>Улучшение качества жизни человека, снижение риска возникновения заболеваний. </a:t>
            </a:r>
          </a:p>
          <a:p>
            <a:pPr algn="ctr">
              <a:buNone/>
            </a:pPr>
            <a:r>
              <a:rPr lang="ru-RU" sz="1600" b="1" dirty="0" smtClean="0"/>
              <a:t>Существенное улучшение показаний здоровья нации в целом</a:t>
            </a:r>
          </a:p>
          <a:p>
            <a:pPr algn="ctr">
              <a:buNone/>
            </a:pPr>
            <a:endParaRPr lang="ru-RU" sz="1600" b="1" dirty="0" smtClean="0"/>
          </a:p>
          <a:p>
            <a:pPr algn="ctr">
              <a:buNone/>
            </a:pPr>
            <a:endParaRPr lang="ru-RU" sz="1600" b="1" dirty="0"/>
          </a:p>
        </p:txBody>
      </p:sp>
      <p:sp>
        <p:nvSpPr>
          <p:cNvPr id="12" name="Стрелка вниз 11"/>
          <p:cNvSpPr/>
          <p:nvPr/>
        </p:nvSpPr>
        <p:spPr>
          <a:xfrm>
            <a:off x="4283968" y="2348880"/>
            <a:ext cx="216024" cy="360040"/>
          </a:xfrm>
          <a:prstGeom prst="downArrow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4283968" y="3645024"/>
            <a:ext cx="216024" cy="360040"/>
          </a:xfrm>
          <a:prstGeom prst="downArrow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4283968" y="4509120"/>
            <a:ext cx="216024" cy="360040"/>
          </a:xfrm>
          <a:prstGeom prst="downArrow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4283968" y="5373216"/>
            <a:ext cx="216024" cy="360040"/>
          </a:xfrm>
          <a:prstGeom prst="downArrow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78" name="Picture 2" descr="C:\Users\Александра\Desktop\преза экранка-01.png"/>
          <p:cNvPicPr>
            <a:picLocks noChangeAspect="1" noChangeArrowheads="1"/>
          </p:cNvPicPr>
          <p:nvPr/>
        </p:nvPicPr>
        <p:blipFill>
          <a:blip r:embed="rId2" cstate="print"/>
          <a:srcRect b="9375"/>
          <a:stretch>
            <a:fillRect/>
          </a:stretch>
        </p:blipFill>
        <p:spPr bwMode="auto">
          <a:xfrm>
            <a:off x="0" y="494261"/>
            <a:ext cx="9144000" cy="636373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</p:pic>
      <p:pic>
        <p:nvPicPr>
          <p:cNvPr id="7" name="Рисунок 1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0592" y="548680"/>
            <a:ext cx="1944216" cy="1595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Y:\ООО Солагифт\Маркетинг\Фото 2017\0M1A74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0592" y="3717032"/>
            <a:ext cx="2051473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 descr="Y:\ООО Солагифт\АВСТРАЛИЯ\Совет директоров 2017\Фото\P104021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900592" y="5435842"/>
            <a:ext cx="1896211" cy="14221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972600" y="2204864"/>
            <a:ext cx="1653753" cy="12961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2" descr="C:\Documents and Settings\Инна\Рабочий стол\ФОТО для презентации(ГОТОВО)\Сибекс_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684568" y="-1107504"/>
            <a:ext cx="1944216" cy="1547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 bwMode="auto">
          <a:xfrm>
            <a:off x="683568" y="260648"/>
            <a:ext cx="7931187" cy="792088"/>
          </a:xfrm>
          <a:prstGeom prst="rect">
            <a:avLst/>
          </a:prstGeom>
          <a:gradFill>
            <a:gsLst>
              <a:gs pos="0">
                <a:srgbClr val="B7E7C7"/>
              </a:gs>
              <a:gs pos="80000">
                <a:srgbClr val="EBFFEB">
                  <a:alpha val="8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006600"/>
                </a:solidFill>
              </a:rPr>
              <a:t>Субстанции для производства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006600"/>
                </a:solidFill>
              </a:rPr>
              <a:t>концентрата витаминного хвойного</a:t>
            </a:r>
            <a:endParaRPr lang="ru-RU" sz="2400" b="1" dirty="0">
              <a:solidFill>
                <a:srgbClr val="006600"/>
              </a:solidFill>
            </a:endParaRPr>
          </a:p>
        </p:txBody>
      </p:sp>
      <p:pic>
        <p:nvPicPr>
          <p:cNvPr id="15" name="Picture 6" descr="C:\Юля\логотипы\солагифт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96188" y="0"/>
            <a:ext cx="1439862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683568" y="1124744"/>
            <a:ext cx="3384376" cy="5847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+mn-lt"/>
              </a:rPr>
              <a:t>CGNC (chlorophyll green coniferous complex)- </a:t>
            </a:r>
            <a:r>
              <a:rPr lang="ru-RU" sz="1600" b="1" dirty="0" smtClean="0">
                <a:latin typeface="+mn-lt"/>
              </a:rPr>
              <a:t>комплекс хвойный</a:t>
            </a:r>
            <a:r>
              <a:rPr lang="en-US" sz="1600" b="1" dirty="0" smtClean="0">
                <a:latin typeface="+mn-lt"/>
              </a:rPr>
              <a:t>  </a:t>
            </a:r>
            <a:endParaRPr lang="ru-RU" sz="1600" b="1" dirty="0">
              <a:latin typeface="+mn-lt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860032" y="1124744"/>
            <a:ext cx="3600400" cy="57606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Комплекс провитаминный хвойный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18" name="Стрелка вниз 17"/>
          <p:cNvSpPr/>
          <p:nvPr/>
        </p:nvSpPr>
        <p:spPr>
          <a:xfrm>
            <a:off x="2123728" y="1916832"/>
            <a:ext cx="144016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>
            <a:off x="6732240" y="1844824"/>
            <a:ext cx="144016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1187624" y="2708920"/>
            <a:ext cx="2160240" cy="151216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Tx/>
              <a:buChar char="-"/>
            </a:pPr>
            <a:endParaRPr lang="ru-RU" sz="1400" b="1" dirty="0" smtClean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r>
              <a:rPr lang="ru-RU" sz="1400" b="1" dirty="0" smtClean="0">
                <a:solidFill>
                  <a:schemeClr val="tx1"/>
                </a:solidFill>
              </a:rPr>
              <a:t>Хлорофилл </a:t>
            </a:r>
          </a:p>
          <a:p>
            <a:pPr>
              <a:buFontTx/>
              <a:buChar char="-"/>
            </a:pPr>
            <a:r>
              <a:rPr lang="ru-RU" sz="1400" b="1" dirty="0" smtClean="0">
                <a:solidFill>
                  <a:schemeClr val="tx1"/>
                </a:solidFill>
              </a:rPr>
              <a:t>Каротиноиды</a:t>
            </a:r>
          </a:p>
          <a:p>
            <a:pPr>
              <a:buFontTx/>
              <a:buChar char="-"/>
            </a:pPr>
            <a:r>
              <a:rPr lang="ru-RU" sz="1400" b="1" dirty="0" smtClean="0">
                <a:solidFill>
                  <a:schemeClr val="tx1"/>
                </a:solidFill>
              </a:rPr>
              <a:t>Соли жирных кислот</a:t>
            </a:r>
          </a:p>
          <a:p>
            <a:pPr>
              <a:buFontTx/>
              <a:buChar char="-"/>
            </a:pPr>
            <a:r>
              <a:rPr lang="ru-RU" sz="1400" b="1" dirty="0" smtClean="0">
                <a:solidFill>
                  <a:schemeClr val="tx1"/>
                </a:solidFill>
              </a:rPr>
              <a:t>Терпеновые соединения</a:t>
            </a:r>
          </a:p>
          <a:p>
            <a:pPr>
              <a:buFontTx/>
              <a:buChar char="-"/>
            </a:pPr>
            <a:r>
              <a:rPr lang="ru-RU" sz="1400" b="1" dirty="0" smtClean="0">
                <a:solidFill>
                  <a:schemeClr val="tx1"/>
                </a:solidFill>
              </a:rPr>
              <a:t>Полипренолы</a:t>
            </a:r>
          </a:p>
          <a:p>
            <a:pPr>
              <a:buFontTx/>
              <a:buChar char="-"/>
            </a:pPr>
            <a:r>
              <a:rPr lang="ru-RU" sz="1400" b="1" dirty="0" smtClean="0">
                <a:solidFill>
                  <a:schemeClr val="tx1"/>
                </a:solidFill>
              </a:rPr>
              <a:t>Витамины Е, К</a:t>
            </a:r>
          </a:p>
          <a:p>
            <a:pPr>
              <a:buFontTx/>
              <a:buChar char="-"/>
            </a:pPr>
            <a:endParaRPr lang="ru-RU" sz="1400" b="1" dirty="0" smtClean="0">
              <a:solidFill>
                <a:schemeClr val="tx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796136" y="2708920"/>
            <a:ext cx="2232248" cy="144016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Tx/>
              <a:buChar char="-"/>
            </a:pPr>
            <a:r>
              <a:rPr lang="ru-RU" sz="1400" b="1" dirty="0" smtClean="0">
                <a:solidFill>
                  <a:schemeClr val="tx1"/>
                </a:solidFill>
              </a:rPr>
              <a:t>Полипренолы </a:t>
            </a:r>
          </a:p>
          <a:p>
            <a:pPr>
              <a:buFontTx/>
              <a:buChar char="-"/>
            </a:pPr>
            <a:r>
              <a:rPr lang="ru-RU" sz="1400" b="1" dirty="0" smtClean="0">
                <a:solidFill>
                  <a:schemeClr val="tx1"/>
                </a:solidFill>
              </a:rPr>
              <a:t>Фитостерины </a:t>
            </a:r>
          </a:p>
          <a:p>
            <a:pPr>
              <a:buFontTx/>
              <a:buChar char="-"/>
            </a:pPr>
            <a:r>
              <a:rPr lang="ru-RU" sz="1400" b="1" dirty="0" smtClean="0">
                <a:solidFill>
                  <a:schemeClr val="tx1"/>
                </a:solidFill>
              </a:rPr>
              <a:t>Витамин Е</a:t>
            </a:r>
          </a:p>
          <a:p>
            <a:pPr>
              <a:buFontTx/>
              <a:buChar char="-"/>
            </a:pPr>
            <a:r>
              <a:rPr lang="ru-RU" sz="1400" b="1" dirty="0" smtClean="0">
                <a:solidFill>
                  <a:schemeClr val="tx1"/>
                </a:solidFill>
              </a:rPr>
              <a:t>Каротиноиды</a:t>
            </a:r>
          </a:p>
          <a:p>
            <a:pPr>
              <a:buFontTx/>
              <a:buChar char="-"/>
            </a:pPr>
            <a:r>
              <a:rPr lang="ru-RU" sz="1400" b="1" dirty="0" smtClean="0">
                <a:solidFill>
                  <a:schemeClr val="tx1"/>
                </a:solidFill>
              </a:rPr>
              <a:t>Терпеновые спирты</a:t>
            </a:r>
          </a:p>
          <a:p>
            <a:pPr>
              <a:buFontTx/>
              <a:buChar char="-"/>
            </a:pPr>
            <a:r>
              <a:rPr lang="ru-RU" sz="1400" b="1" dirty="0" smtClean="0">
                <a:solidFill>
                  <a:schemeClr val="tx1"/>
                </a:solidFill>
              </a:rPr>
              <a:t>Силбиол</a:t>
            </a:r>
          </a:p>
          <a:p>
            <a:pPr>
              <a:buFontTx/>
              <a:buChar char="-"/>
            </a:pPr>
            <a:r>
              <a:rPr lang="ru-RU" sz="1400" b="1" dirty="0" smtClean="0">
                <a:solidFill>
                  <a:schemeClr val="tx1"/>
                </a:solidFill>
              </a:rPr>
              <a:t>Минералы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22" name="Стрелка вниз 21"/>
          <p:cNvSpPr/>
          <p:nvPr/>
        </p:nvSpPr>
        <p:spPr>
          <a:xfrm>
            <a:off x="4283968" y="2204864"/>
            <a:ext cx="288032" cy="2304256"/>
          </a:xfrm>
          <a:prstGeom prst="down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 flipH="1">
            <a:off x="1835696" y="4725144"/>
            <a:ext cx="5112568" cy="86409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smtClean="0">
                <a:solidFill>
                  <a:schemeClr val="tx1"/>
                </a:solidFill>
              </a:rPr>
              <a:t>Продукт</a:t>
            </a:r>
            <a:r>
              <a:rPr lang="en-US" sz="1600" b="1" smtClean="0">
                <a:solidFill>
                  <a:schemeClr val="tx1"/>
                </a:solidFill>
              </a:rPr>
              <a:t>: </a:t>
            </a:r>
            <a:r>
              <a:rPr lang="ru-RU" sz="1600" b="1" dirty="0" smtClean="0">
                <a:solidFill>
                  <a:schemeClr val="tx1"/>
                </a:solidFill>
              </a:rPr>
              <a:t>Концентрат витаминный хвойный для разных видов сельскохозяйственных птиц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763688" y="2348880"/>
            <a:ext cx="792088" cy="2769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1200" b="1" dirty="0" smtClean="0"/>
              <a:t>Состав</a:t>
            </a:r>
            <a:r>
              <a:rPr lang="en-US" sz="1200" b="1" dirty="0" smtClean="0"/>
              <a:t>:</a:t>
            </a:r>
            <a:endParaRPr lang="ru-RU" sz="1200" b="1" dirty="0" smtClean="0"/>
          </a:p>
        </p:txBody>
      </p:sp>
      <p:sp>
        <p:nvSpPr>
          <p:cNvPr id="25" name="Прямоугольник 24"/>
          <p:cNvSpPr/>
          <p:nvPr/>
        </p:nvSpPr>
        <p:spPr>
          <a:xfrm>
            <a:off x="6444208" y="2348880"/>
            <a:ext cx="792088" cy="2769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1200" b="1" dirty="0" smtClean="0"/>
              <a:t>Состав</a:t>
            </a:r>
            <a:r>
              <a:rPr lang="en-US" sz="1200" b="1" dirty="0" smtClean="0"/>
              <a:t>:</a:t>
            </a:r>
            <a:endParaRPr lang="ru-RU" sz="12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78" name="Picture 2" descr="C:\Users\Александра\Desktop\преза экранка-01.png"/>
          <p:cNvPicPr>
            <a:picLocks noChangeAspect="1" noChangeArrowheads="1"/>
          </p:cNvPicPr>
          <p:nvPr/>
        </p:nvPicPr>
        <p:blipFill>
          <a:blip r:embed="rId2" cstate="print"/>
          <a:srcRect b="9375"/>
          <a:stretch>
            <a:fillRect/>
          </a:stretch>
        </p:blipFill>
        <p:spPr bwMode="auto">
          <a:xfrm>
            <a:off x="0" y="521644"/>
            <a:ext cx="9144000" cy="6363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7" name="Picture 6" descr="C:\Юля\логотипы\солагифт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188" y="0"/>
            <a:ext cx="1439862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 bwMode="auto">
          <a:xfrm>
            <a:off x="467544" y="404664"/>
            <a:ext cx="8496944" cy="576064"/>
          </a:xfrm>
          <a:prstGeom prst="rect">
            <a:avLst/>
          </a:prstGeom>
          <a:gradFill>
            <a:gsLst>
              <a:gs pos="0">
                <a:srgbClr val="B7E7C7"/>
              </a:gs>
              <a:gs pos="80000">
                <a:srgbClr val="EBFFEB">
                  <a:alpha val="8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300" b="1" dirty="0" smtClean="0">
                <a:solidFill>
                  <a:srgbClr val="0066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         Свойства и состав Концентрата витаминного хвойного</a:t>
            </a:r>
            <a:endParaRPr lang="ru-RU" sz="2300" b="1" dirty="0">
              <a:solidFill>
                <a:srgbClr val="0066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467544" y="1196752"/>
            <a:ext cx="8280920" cy="14401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2550">
              <a:lnSpc>
                <a:spcPts val="2163"/>
              </a:lnSpc>
              <a:buClr>
                <a:srgbClr val="656565"/>
              </a:buClr>
              <a:buSzPct val="120000"/>
            </a:pPr>
            <a:r>
              <a:rPr lang="ru-RU" sz="1600" b="1" dirty="0" smtClean="0">
                <a:solidFill>
                  <a:srgbClr val="FF0000"/>
                </a:solidFill>
                <a:ea typeface="Arial Unicode MS" pitchFamily="34" charset="-128"/>
                <a:cs typeface="Arial Unicode MS" pitchFamily="34" charset="-128"/>
              </a:rPr>
              <a:t>Концентрат витаминный хвойный </a:t>
            </a:r>
            <a:r>
              <a:rPr lang="ru-RU" sz="1600" b="1" dirty="0" smtClean="0">
                <a:solidFill>
                  <a:schemeClr val="tx2"/>
                </a:solidFill>
                <a:ea typeface="ＭＳ Ｐゴシック" pitchFamily="34" charset="-128"/>
              </a:rPr>
              <a:t>– экологически чистый, натуральный таежный сибирский фитобиотик, </a:t>
            </a:r>
            <a:r>
              <a:rPr lang="ru-RU" sz="1600" b="1" dirty="0" smtClean="0">
                <a:solidFill>
                  <a:schemeClr val="tx2"/>
                </a:solidFill>
                <a:ea typeface="Arial Unicode MS" pitchFamily="34" charset="-128"/>
                <a:cs typeface="Arial Unicode MS" pitchFamily="34" charset="-128"/>
              </a:rPr>
              <a:t>биологически активные вещества растительного происхождения,  сбалансированный синергетический комплекс  минеральных и органических веществ, обладает высоко питательными и лечебными свойствами. </a:t>
            </a:r>
            <a:endParaRPr lang="ru-RU" sz="1600" b="1" dirty="0">
              <a:solidFill>
                <a:schemeClr val="tx2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67544" y="2780928"/>
            <a:ext cx="8280920" cy="344196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12700"/>
            <a:r>
              <a:rPr lang="ru-RU" sz="1600" b="1" dirty="0" smtClean="0">
                <a:solidFill>
                  <a:srgbClr val="FF0000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Концентрат витаминный хвойный</a:t>
            </a:r>
            <a:r>
              <a:rPr lang="ru-RU" sz="1600" b="1" dirty="0" smtClean="0">
                <a:solidFill>
                  <a:srgbClr val="FF0000"/>
                </a:solidFill>
                <a:latin typeface="+mn-lt"/>
              </a:rPr>
              <a:t> содержит </a:t>
            </a:r>
            <a:r>
              <a:rPr lang="ru-RU" sz="1600" b="1" dirty="0" smtClean="0">
                <a:solidFill>
                  <a:schemeClr val="tx2"/>
                </a:solidFill>
                <a:latin typeface="+mn-lt"/>
              </a:rPr>
              <a:t>:</a:t>
            </a:r>
            <a:endParaRPr lang="ru-RU" sz="1600" dirty="0" smtClean="0">
              <a:solidFill>
                <a:schemeClr val="tx2"/>
              </a:solidFill>
              <a:latin typeface="+mn-lt"/>
            </a:endParaRPr>
          </a:p>
          <a:p>
            <a:pPr marL="12700">
              <a:spcBef>
                <a:spcPts val="475"/>
              </a:spcBef>
              <a:buClr>
                <a:srgbClr val="656565"/>
              </a:buClr>
            </a:pPr>
            <a:r>
              <a:rPr lang="ru-RU" sz="1600" b="1" dirty="0" smtClean="0">
                <a:solidFill>
                  <a:schemeClr val="tx2"/>
                </a:solidFill>
                <a:latin typeface="+mn-lt"/>
              </a:rPr>
              <a:t>        - биорегуляторы - </a:t>
            </a:r>
            <a:r>
              <a:rPr lang="ru-RU" sz="1600" b="1" dirty="0" smtClean="0">
                <a:solidFill>
                  <a:schemeClr val="tx2"/>
                </a:solidFill>
              </a:rPr>
              <a:t> </a:t>
            </a:r>
            <a:r>
              <a:rPr lang="ru-RU" sz="1600" b="1" dirty="0" smtClean="0">
                <a:solidFill>
                  <a:schemeClr val="tx2"/>
                </a:solidFill>
                <a:latin typeface="+mn-lt"/>
              </a:rPr>
              <a:t>полипренолы и их сложные эфиры</a:t>
            </a:r>
            <a:r>
              <a:rPr lang="en-US" sz="1600" b="1" dirty="0" smtClean="0">
                <a:solidFill>
                  <a:schemeClr val="tx2"/>
                </a:solidFill>
                <a:latin typeface="+mn-lt"/>
              </a:rPr>
              <a:t>;</a:t>
            </a:r>
            <a:endParaRPr lang="ru-RU" sz="1600" dirty="0" smtClean="0">
              <a:solidFill>
                <a:schemeClr val="tx2"/>
              </a:solidFill>
              <a:latin typeface="+mn-lt"/>
            </a:endParaRPr>
          </a:p>
          <a:p>
            <a:pPr marL="12700">
              <a:spcBef>
                <a:spcPts val="475"/>
              </a:spcBef>
              <a:buClr>
                <a:srgbClr val="656565"/>
              </a:buClr>
            </a:pPr>
            <a:r>
              <a:rPr lang="ru-RU" sz="1600" b="1" dirty="0" smtClean="0">
                <a:solidFill>
                  <a:schemeClr val="tx2"/>
                </a:solidFill>
                <a:latin typeface="+mn-lt"/>
              </a:rPr>
              <a:t>        - антиоксиданты и иммуномодуляторы – каротиноиды</a:t>
            </a:r>
            <a:r>
              <a:rPr lang="en-US" sz="1600" b="1" dirty="0" smtClean="0">
                <a:solidFill>
                  <a:schemeClr val="tx2"/>
                </a:solidFill>
                <a:latin typeface="+mn-lt"/>
              </a:rPr>
              <a:t>;</a:t>
            </a:r>
            <a:endParaRPr lang="ru-RU" sz="1600" dirty="0" smtClean="0">
              <a:solidFill>
                <a:schemeClr val="tx2"/>
              </a:solidFill>
              <a:latin typeface="+mn-lt"/>
            </a:endParaRPr>
          </a:p>
          <a:p>
            <a:pPr marL="12700">
              <a:spcBef>
                <a:spcPts val="475"/>
              </a:spcBef>
              <a:buClr>
                <a:srgbClr val="656565"/>
              </a:buClr>
            </a:pPr>
            <a:r>
              <a:rPr lang="ru-RU" sz="1600" b="1" dirty="0" smtClean="0">
                <a:solidFill>
                  <a:schemeClr val="tx2"/>
                </a:solidFill>
                <a:latin typeface="+mn-lt"/>
              </a:rPr>
              <a:t>        - производные хлорофилла (широкий спектр биологической активности и </a:t>
            </a:r>
          </a:p>
          <a:p>
            <a:pPr marL="12700">
              <a:spcBef>
                <a:spcPts val="475"/>
              </a:spcBef>
              <a:buClr>
                <a:srgbClr val="656565"/>
              </a:buClr>
            </a:pPr>
            <a:r>
              <a:rPr lang="ru-RU" sz="1600" b="1" dirty="0" smtClean="0">
                <a:solidFill>
                  <a:schemeClr val="tx2"/>
                </a:solidFill>
                <a:latin typeface="+mn-lt"/>
              </a:rPr>
              <a:t>          антиоксидант)</a:t>
            </a:r>
            <a:r>
              <a:rPr lang="en-US" sz="1600" b="1" dirty="0" smtClean="0">
                <a:solidFill>
                  <a:schemeClr val="tx2"/>
                </a:solidFill>
                <a:latin typeface="+mn-lt"/>
              </a:rPr>
              <a:t>;</a:t>
            </a:r>
            <a:endParaRPr lang="ru-RU" sz="1600" dirty="0" smtClean="0">
              <a:solidFill>
                <a:schemeClr val="tx2"/>
              </a:solidFill>
              <a:latin typeface="+mn-lt"/>
            </a:endParaRPr>
          </a:p>
          <a:p>
            <a:pPr marL="12700">
              <a:spcBef>
                <a:spcPts val="475"/>
              </a:spcBef>
              <a:buClr>
                <a:srgbClr val="656565"/>
              </a:buClr>
            </a:pPr>
            <a:r>
              <a:rPr lang="ru-RU" sz="1600" b="1" dirty="0" smtClean="0">
                <a:solidFill>
                  <a:schemeClr val="tx2"/>
                </a:solidFill>
                <a:latin typeface="+mn-lt"/>
              </a:rPr>
              <a:t>        - соли жирных и смоляных кислот (обладают бактерицидными свойствами)</a:t>
            </a:r>
            <a:r>
              <a:rPr lang="en-US" sz="1600" b="1" dirty="0" smtClean="0">
                <a:solidFill>
                  <a:schemeClr val="tx2"/>
                </a:solidFill>
                <a:latin typeface="+mn-lt"/>
              </a:rPr>
              <a:t>;</a:t>
            </a:r>
            <a:endParaRPr lang="ru-RU" sz="1600" dirty="0" smtClean="0">
              <a:solidFill>
                <a:schemeClr val="tx2"/>
              </a:solidFill>
              <a:latin typeface="+mn-lt"/>
            </a:endParaRPr>
          </a:p>
          <a:p>
            <a:pPr marL="12700">
              <a:spcBef>
                <a:spcPts val="475"/>
              </a:spcBef>
              <a:buClr>
                <a:srgbClr val="656565"/>
              </a:buClr>
            </a:pPr>
            <a:r>
              <a:rPr lang="ru-RU" sz="1600" b="1" dirty="0" smtClean="0">
                <a:solidFill>
                  <a:schemeClr val="tx2"/>
                </a:solidFill>
                <a:latin typeface="+mn-lt"/>
              </a:rPr>
              <a:t>        - </a:t>
            </a:r>
            <a:r>
              <a:rPr lang="ru-RU" sz="1600" b="1" dirty="0" err="1" smtClean="0">
                <a:solidFill>
                  <a:schemeClr val="tx2"/>
                </a:solidFill>
                <a:latin typeface="+mn-lt"/>
              </a:rPr>
              <a:t>терпеновые</a:t>
            </a:r>
            <a:r>
              <a:rPr lang="ru-RU" sz="1600" b="1" dirty="0" smtClean="0">
                <a:solidFill>
                  <a:schemeClr val="tx2"/>
                </a:solidFill>
                <a:latin typeface="+mn-lt"/>
              </a:rPr>
              <a:t> спирты</a:t>
            </a:r>
            <a:r>
              <a:rPr lang="ru-RU" sz="1600" b="1" dirty="0" smtClean="0">
                <a:solidFill>
                  <a:schemeClr val="tx2"/>
                </a:solidFill>
              </a:rPr>
              <a:t> </a:t>
            </a:r>
            <a:r>
              <a:rPr lang="ru-RU" sz="1600" b="1" dirty="0" smtClean="0">
                <a:solidFill>
                  <a:schemeClr val="tx2"/>
                </a:solidFill>
                <a:latin typeface="+mn-lt"/>
              </a:rPr>
              <a:t>(обладают бактерицидными свойствами)</a:t>
            </a:r>
            <a:r>
              <a:rPr lang="en-US" sz="1600" b="1" dirty="0" smtClean="0">
                <a:solidFill>
                  <a:schemeClr val="tx2"/>
                </a:solidFill>
                <a:latin typeface="+mn-lt"/>
              </a:rPr>
              <a:t>;</a:t>
            </a:r>
            <a:endParaRPr lang="ru-RU" sz="1600" dirty="0" smtClean="0">
              <a:solidFill>
                <a:schemeClr val="tx2"/>
              </a:solidFill>
              <a:latin typeface="+mn-lt"/>
            </a:endParaRPr>
          </a:p>
          <a:p>
            <a:pPr marL="12700">
              <a:spcBef>
                <a:spcPts val="475"/>
              </a:spcBef>
              <a:buClr>
                <a:srgbClr val="656565"/>
              </a:buClr>
            </a:pPr>
            <a:r>
              <a:rPr lang="ru-RU" sz="1600" b="1" dirty="0" smtClean="0">
                <a:solidFill>
                  <a:schemeClr val="tx2"/>
                </a:solidFill>
                <a:latin typeface="+mn-lt"/>
              </a:rPr>
              <a:t>        - широкую палитру витаминов, включая витамин Е (антиоксидант,    </a:t>
            </a:r>
          </a:p>
          <a:p>
            <a:pPr marL="12700">
              <a:spcBef>
                <a:spcPts val="475"/>
              </a:spcBef>
              <a:buClr>
                <a:srgbClr val="656565"/>
              </a:buClr>
            </a:pPr>
            <a:r>
              <a:rPr lang="ru-RU" sz="1600" b="1" dirty="0" smtClean="0">
                <a:solidFill>
                  <a:schemeClr val="tx2"/>
                </a:solidFill>
                <a:latin typeface="+mn-lt"/>
              </a:rPr>
              <a:t>          </a:t>
            </a:r>
            <a:r>
              <a:rPr lang="ru-RU" sz="1600" b="1" dirty="0" err="1" smtClean="0">
                <a:solidFill>
                  <a:schemeClr val="tx2"/>
                </a:solidFill>
                <a:latin typeface="+mn-lt"/>
              </a:rPr>
              <a:t>иммуностимулятор</a:t>
            </a:r>
            <a:r>
              <a:rPr lang="ru-RU" sz="1600" b="1" dirty="0" smtClean="0">
                <a:solidFill>
                  <a:schemeClr val="tx2"/>
                </a:solidFill>
                <a:latin typeface="+mn-lt"/>
              </a:rPr>
              <a:t>, способствует биосинтезу протеина)  и витамин К (свертывание  </a:t>
            </a:r>
          </a:p>
          <a:p>
            <a:pPr marL="12700">
              <a:spcBef>
                <a:spcPts val="475"/>
              </a:spcBef>
              <a:buClr>
                <a:srgbClr val="656565"/>
              </a:buClr>
            </a:pPr>
            <a:r>
              <a:rPr lang="ru-RU" sz="1600" b="1" dirty="0" smtClean="0">
                <a:solidFill>
                  <a:schemeClr val="tx2"/>
                </a:solidFill>
                <a:latin typeface="+mn-lt"/>
              </a:rPr>
              <a:t>          крови, предотвращение </a:t>
            </a:r>
            <a:r>
              <a:rPr lang="ru-RU" sz="1600" b="1" dirty="0" err="1" smtClean="0">
                <a:solidFill>
                  <a:schemeClr val="tx2"/>
                </a:solidFill>
                <a:latin typeface="+mn-lt"/>
              </a:rPr>
              <a:t>кальциноза</a:t>
            </a:r>
            <a:r>
              <a:rPr lang="ru-RU" sz="1600" b="1" dirty="0" smtClean="0">
                <a:solidFill>
                  <a:schemeClr val="tx2"/>
                </a:solidFill>
                <a:latin typeface="+mn-lt"/>
              </a:rPr>
              <a:t> сосудов), </a:t>
            </a:r>
            <a:endParaRPr lang="ru-RU" sz="1600" dirty="0" smtClean="0">
              <a:solidFill>
                <a:schemeClr val="tx2"/>
              </a:solidFill>
              <a:latin typeface="+mn-lt"/>
            </a:endParaRPr>
          </a:p>
          <a:p>
            <a:pPr marL="12700">
              <a:spcBef>
                <a:spcPts val="475"/>
              </a:spcBef>
              <a:buClr>
                <a:srgbClr val="656565"/>
              </a:buClr>
            </a:pPr>
            <a:r>
              <a:rPr lang="ru-RU" sz="1600" b="1" dirty="0" smtClean="0">
                <a:solidFill>
                  <a:schemeClr val="tx2"/>
                </a:solidFill>
                <a:latin typeface="+mn-lt"/>
              </a:rPr>
              <a:t>       - минералы.</a:t>
            </a:r>
            <a:endParaRPr lang="ru-RU" sz="1600" dirty="0">
              <a:solidFill>
                <a:schemeClr val="tx2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78" name="Picture 2" descr="C:\Users\Александра\Desktop\преза экранка-01.png"/>
          <p:cNvPicPr>
            <a:picLocks noChangeAspect="1" noChangeArrowheads="1"/>
          </p:cNvPicPr>
          <p:nvPr/>
        </p:nvPicPr>
        <p:blipFill>
          <a:blip r:embed="rId2" cstate="print"/>
          <a:srcRect b="9375"/>
          <a:stretch>
            <a:fillRect/>
          </a:stretch>
        </p:blipFill>
        <p:spPr bwMode="auto">
          <a:xfrm>
            <a:off x="0" y="494261"/>
            <a:ext cx="9144000" cy="6363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7" name="Picture 6" descr="C:\Юля\логотипы\солагифт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188" y="0"/>
            <a:ext cx="1439862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 bwMode="auto">
          <a:xfrm>
            <a:off x="467544" y="260648"/>
            <a:ext cx="8496944" cy="792088"/>
          </a:xfrm>
          <a:prstGeom prst="rect">
            <a:avLst/>
          </a:prstGeom>
          <a:gradFill>
            <a:gsLst>
              <a:gs pos="0">
                <a:srgbClr val="B7E7C7"/>
              </a:gs>
              <a:gs pos="80000">
                <a:srgbClr val="EBFFEB">
                  <a:alpha val="8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300" b="1" dirty="0" smtClean="0">
              <a:solidFill>
                <a:srgbClr val="0066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300" b="1" dirty="0" smtClean="0">
                <a:solidFill>
                  <a:srgbClr val="0066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Исследования концентрата витаминного хвойного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300" b="1" dirty="0" smtClean="0">
                <a:solidFill>
                  <a:srgbClr val="0066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в Пакистане и Австралии.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300" b="1" dirty="0" smtClean="0">
                <a:solidFill>
                  <a:srgbClr val="006600"/>
                </a:solidFill>
                <a:latin typeface="Calibri" pitchFamily="34" charset="0"/>
              </a:rPr>
              <a:t> </a:t>
            </a:r>
            <a:endParaRPr lang="ru-RU" sz="2300" b="1" dirty="0" smtClean="0">
              <a:solidFill>
                <a:srgbClr val="0066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11560" y="3212976"/>
            <a:ext cx="316835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latin typeface="+mn-lt"/>
              </a:rPr>
              <a:t>Набор веса за контрольный период 35 дней</a:t>
            </a:r>
            <a:endParaRPr lang="ru-RU" sz="1200" dirty="0">
              <a:latin typeface="+mn-lt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796136" y="3212976"/>
            <a:ext cx="187220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latin typeface="+mn-lt"/>
              </a:rPr>
              <a:t>Сохранность птицы </a:t>
            </a:r>
            <a:endParaRPr lang="ru-RU" sz="1200" dirty="0">
              <a:latin typeface="+mn-lt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11560" y="1268760"/>
            <a:ext cx="720079" cy="2579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50000"/>
              </a:lnSpc>
            </a:pPr>
            <a:r>
              <a:rPr lang="ru-RU" sz="1200" b="1" dirty="0" smtClean="0">
                <a:latin typeface="+mn-lt"/>
              </a:rPr>
              <a:t>  </a:t>
            </a:r>
            <a:r>
              <a:rPr lang="ru-RU" sz="800" dirty="0" smtClean="0">
                <a:latin typeface="+mn-lt"/>
              </a:rPr>
              <a:t>Живой</a:t>
            </a:r>
          </a:p>
          <a:p>
            <a:pPr>
              <a:lnSpc>
                <a:spcPct val="50000"/>
              </a:lnSpc>
            </a:pPr>
            <a:r>
              <a:rPr lang="ru-RU" sz="800" dirty="0" smtClean="0">
                <a:latin typeface="+mn-lt"/>
              </a:rPr>
              <a:t>    вес, г </a:t>
            </a:r>
            <a:endParaRPr lang="ru-RU" sz="800" dirty="0">
              <a:latin typeface="+mn-lt"/>
            </a:endParaRPr>
          </a:p>
        </p:txBody>
      </p:sp>
      <p:sp>
        <p:nvSpPr>
          <p:cNvPr id="23" name="Прямоугольник 22"/>
          <p:cNvSpPr/>
          <p:nvPr/>
        </p:nvSpPr>
        <p:spPr>
          <a:xfrm flipH="1">
            <a:off x="4860032" y="1196752"/>
            <a:ext cx="936104" cy="2160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dirty="0" smtClean="0">
                <a:latin typeface="+mn-lt"/>
              </a:rPr>
              <a:t>Сохранность, %</a:t>
            </a:r>
            <a:endParaRPr lang="ru-RU" sz="800" dirty="0">
              <a:latin typeface="+mn-lt"/>
            </a:endParaRPr>
          </a:p>
        </p:txBody>
      </p:sp>
      <p:graphicFrame>
        <p:nvGraphicFramePr>
          <p:cNvPr id="26" name="Диаграмма 25"/>
          <p:cNvGraphicFramePr/>
          <p:nvPr/>
        </p:nvGraphicFramePr>
        <p:xfrm>
          <a:off x="755576" y="3717032"/>
          <a:ext cx="3024336" cy="1872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7" name="Прямоугольник 26"/>
          <p:cNvSpPr/>
          <p:nvPr/>
        </p:nvSpPr>
        <p:spPr>
          <a:xfrm>
            <a:off x="611560" y="3603373"/>
            <a:ext cx="10081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dirty="0" smtClean="0">
                <a:latin typeface="+mn-lt"/>
              </a:rPr>
              <a:t>  Ежесуточный    </a:t>
            </a:r>
          </a:p>
          <a:p>
            <a:r>
              <a:rPr lang="ru-RU" sz="800" dirty="0" smtClean="0">
                <a:latin typeface="+mn-lt"/>
              </a:rPr>
              <a:t>      привес , г</a:t>
            </a:r>
            <a:endParaRPr lang="ru-RU" sz="800" dirty="0">
              <a:latin typeface="+mn-lt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4860032" y="3429000"/>
            <a:ext cx="79208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dirty="0" smtClean="0">
                <a:latin typeface="+mn-lt"/>
              </a:rPr>
              <a:t>Вес корма, кг</a:t>
            </a:r>
            <a:endParaRPr lang="ru-RU" sz="800" dirty="0">
              <a:latin typeface="+mn-lt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259632" y="5589240"/>
            <a:ext cx="165618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latin typeface="+mn-lt"/>
              </a:rPr>
              <a:t>Ежесуточный привес</a:t>
            </a:r>
            <a:endParaRPr lang="ru-RU" sz="1200" b="1" dirty="0">
              <a:latin typeface="+mn-lt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6012160" y="5517232"/>
            <a:ext cx="144016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latin typeface="+mn-lt"/>
              </a:rPr>
              <a:t>Конверсия корма</a:t>
            </a:r>
            <a:endParaRPr lang="ru-RU" sz="1200" b="1" dirty="0">
              <a:latin typeface="+mn-lt"/>
            </a:endParaRPr>
          </a:p>
        </p:txBody>
      </p:sp>
      <p:graphicFrame>
        <p:nvGraphicFramePr>
          <p:cNvPr id="21" name="Диаграмма 20"/>
          <p:cNvGraphicFramePr/>
          <p:nvPr/>
        </p:nvGraphicFramePr>
        <p:xfrm>
          <a:off x="539552" y="1196752"/>
          <a:ext cx="3384376" cy="2016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7" name="Диаграмма 16"/>
          <p:cNvGraphicFramePr/>
          <p:nvPr/>
        </p:nvGraphicFramePr>
        <p:xfrm>
          <a:off x="4788024" y="1397000"/>
          <a:ext cx="3312368" cy="18879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0" name="Диаграмма 19"/>
          <p:cNvGraphicFramePr/>
          <p:nvPr/>
        </p:nvGraphicFramePr>
        <p:xfrm>
          <a:off x="4788024" y="3501008"/>
          <a:ext cx="3240360" cy="2088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78" name="Picture 2" descr="C:\Users\Александра\Desktop\преза экранка-01.png"/>
          <p:cNvPicPr>
            <a:picLocks noChangeAspect="1" noChangeArrowheads="1"/>
          </p:cNvPicPr>
          <p:nvPr/>
        </p:nvPicPr>
        <p:blipFill>
          <a:blip r:embed="rId2" cstate="print"/>
          <a:srcRect b="9375"/>
          <a:stretch>
            <a:fillRect/>
          </a:stretch>
        </p:blipFill>
        <p:spPr bwMode="auto">
          <a:xfrm>
            <a:off x="0" y="494261"/>
            <a:ext cx="9144000" cy="6363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7" name="Picture 6" descr="C:\Юля\логотипы\солагифт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188" y="0"/>
            <a:ext cx="1439862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 bwMode="auto">
          <a:xfrm>
            <a:off x="251520" y="332656"/>
            <a:ext cx="8892480" cy="936104"/>
          </a:xfrm>
          <a:prstGeom prst="rect">
            <a:avLst/>
          </a:prstGeom>
          <a:gradFill>
            <a:gsLst>
              <a:gs pos="0">
                <a:srgbClr val="B7E7C7"/>
              </a:gs>
              <a:gs pos="80000">
                <a:srgbClr val="EBFFEB">
                  <a:alpha val="8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6600"/>
                </a:solidFill>
                <a:ea typeface="Calibri" pitchFamily="34" charset="0"/>
                <a:cs typeface="Calibri" pitchFamily="34" charset="0"/>
              </a:rPr>
              <a:t>Исследования в ФНЦ «Всероссийский научно-исследовательский и технологический институт птицеводства (ВНИТИП РАН), </a:t>
            </a:r>
            <a:r>
              <a:rPr lang="ru-RU" b="1" dirty="0" smtClean="0">
                <a:solidFill>
                  <a:srgbClr val="006600"/>
                </a:solidFill>
              </a:rPr>
              <a:t>ООО «Птицефабрика Трудармейская»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6600"/>
                </a:solidFill>
              </a:rPr>
              <a:t>и КФХ А.В. Землякова (Кемеровская область), </a:t>
            </a:r>
            <a:r>
              <a:rPr lang="ru-RU" b="1" dirty="0" smtClean="0">
                <a:solidFill>
                  <a:srgbClr val="006600"/>
                </a:solidFill>
                <a:ea typeface="Calibri" pitchFamily="34" charset="0"/>
                <a:cs typeface="Calibri" pitchFamily="34" charset="0"/>
              </a:rPr>
              <a:t>2017 г.</a:t>
            </a:r>
            <a:endParaRPr lang="ru-RU" b="1" dirty="0">
              <a:solidFill>
                <a:srgbClr val="0066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9552" y="1268760"/>
            <a:ext cx="86409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50000"/>
              </a:lnSpc>
            </a:pPr>
            <a:r>
              <a:rPr lang="ru-RU" sz="1000" dirty="0" smtClean="0">
                <a:latin typeface="+mn-lt"/>
              </a:rPr>
              <a:t>Живой</a:t>
            </a:r>
          </a:p>
          <a:p>
            <a:pPr>
              <a:lnSpc>
                <a:spcPct val="50000"/>
              </a:lnSpc>
            </a:pPr>
            <a:r>
              <a:rPr lang="ru-RU" sz="1000" dirty="0" smtClean="0">
                <a:latin typeface="+mn-lt"/>
              </a:rPr>
              <a:t>    вес, г </a:t>
            </a:r>
            <a:endParaRPr lang="ru-RU" sz="1000" dirty="0">
              <a:latin typeface="+mn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39552" y="3356992"/>
            <a:ext cx="324036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latin typeface="+mn-lt"/>
              </a:rPr>
              <a:t>Набор веса за контрольный период 35 дней</a:t>
            </a:r>
            <a:endParaRPr lang="ru-RU" sz="1200" dirty="0">
              <a:latin typeface="+mn-lt"/>
            </a:endParaRPr>
          </a:p>
        </p:txBody>
      </p:sp>
      <p:graphicFrame>
        <p:nvGraphicFramePr>
          <p:cNvPr id="11" name="Диаграмма 10"/>
          <p:cNvGraphicFramePr/>
          <p:nvPr/>
        </p:nvGraphicFramePr>
        <p:xfrm>
          <a:off x="539552" y="3861048"/>
          <a:ext cx="3240360" cy="2088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251520" y="3717032"/>
            <a:ext cx="86409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dirty="0" smtClean="0">
                <a:latin typeface="+mn-lt"/>
              </a:rPr>
              <a:t>  Ежесуточный    </a:t>
            </a:r>
          </a:p>
          <a:p>
            <a:r>
              <a:rPr lang="ru-RU" sz="800" dirty="0" smtClean="0">
                <a:latin typeface="+mn-lt"/>
              </a:rPr>
              <a:t>      привес , г</a:t>
            </a:r>
            <a:endParaRPr lang="ru-RU" sz="800" dirty="0">
              <a:latin typeface="+mn-lt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259632" y="5949280"/>
            <a:ext cx="165618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latin typeface="+mn-lt"/>
              </a:rPr>
              <a:t>Ежесуточный привес</a:t>
            </a:r>
            <a:endParaRPr lang="ru-RU" sz="1200" b="1" dirty="0">
              <a:latin typeface="+mn-lt"/>
            </a:endParaRPr>
          </a:p>
        </p:txBody>
      </p:sp>
      <p:graphicFrame>
        <p:nvGraphicFramePr>
          <p:cNvPr id="14" name="Диаграмма 13"/>
          <p:cNvGraphicFramePr/>
          <p:nvPr/>
        </p:nvGraphicFramePr>
        <p:xfrm>
          <a:off x="4932040" y="1412776"/>
          <a:ext cx="3168352" cy="2016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5148064" y="3429001"/>
            <a:ext cx="3600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latin typeface="+mn-lt"/>
              </a:rPr>
              <a:t>Затраты корма на 1 кг прироста живой массы, кг</a:t>
            </a:r>
            <a:endParaRPr lang="ru-RU" sz="1200" b="1" dirty="0">
              <a:latin typeface="+mn-lt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779912" y="3933056"/>
            <a:ext cx="4968552" cy="201285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228600">
              <a:lnSpc>
                <a:spcPct val="80000"/>
              </a:lnSpc>
            </a:pPr>
            <a:r>
              <a:rPr lang="ru-RU" sz="1200" b="1" dirty="0" smtClean="0">
                <a:latin typeface="+mn-lt"/>
              </a:rPr>
              <a:t>Применение концентрата витаминного хвойного (через систему выпаивания) обеспечивало увеличение веса бройлера по сравнению с контрольной группой в среднем на 9 %.</a:t>
            </a:r>
            <a:endParaRPr lang="ru-RU" sz="1200" dirty="0" smtClean="0">
              <a:latin typeface="+mn-lt"/>
            </a:endParaRPr>
          </a:p>
          <a:p>
            <a:pPr marL="228600">
              <a:lnSpc>
                <a:spcPct val="80000"/>
              </a:lnSpc>
            </a:pPr>
            <a:endParaRPr lang="ru-RU" sz="1200" b="1" dirty="0" smtClean="0">
              <a:latin typeface="+mn-lt"/>
            </a:endParaRPr>
          </a:p>
          <a:p>
            <a:pPr marL="228600">
              <a:lnSpc>
                <a:spcPct val="80000"/>
              </a:lnSpc>
            </a:pPr>
            <a:r>
              <a:rPr lang="ru-RU" sz="1200" b="1" dirty="0" smtClean="0">
                <a:latin typeface="+mn-lt"/>
              </a:rPr>
              <a:t>При  концентрации продукта 0.05% достигалось улучшение показателя конверсии корма до 7 %.</a:t>
            </a:r>
          </a:p>
          <a:p>
            <a:pPr marL="228600">
              <a:lnSpc>
                <a:spcPct val="80000"/>
              </a:lnSpc>
            </a:pPr>
            <a:endParaRPr lang="ru-RU" sz="1200" b="1" dirty="0" smtClean="0">
              <a:latin typeface="+mn-lt"/>
            </a:endParaRPr>
          </a:p>
          <a:p>
            <a:pPr marL="228600">
              <a:lnSpc>
                <a:spcPct val="80000"/>
              </a:lnSpc>
            </a:pPr>
            <a:r>
              <a:rPr lang="ru-RU" sz="1200" b="1" dirty="0" smtClean="0">
                <a:latin typeface="+mn-lt"/>
              </a:rPr>
              <a:t>Время выхода бройлера на реализацию с плановым весом в 2кг сокращалось на 5-7 дней.</a:t>
            </a:r>
          </a:p>
          <a:p>
            <a:pPr marL="228600">
              <a:lnSpc>
                <a:spcPct val="80000"/>
              </a:lnSpc>
            </a:pPr>
            <a:endParaRPr lang="ru-RU" sz="1200" b="1" dirty="0" smtClean="0">
              <a:latin typeface="+mn-lt"/>
              <a:ea typeface="Calibri" pitchFamily="34" charset="0"/>
              <a:cs typeface="Calibri" pitchFamily="34" charset="0"/>
            </a:endParaRPr>
          </a:p>
          <a:p>
            <a:pPr marL="228600">
              <a:lnSpc>
                <a:spcPct val="80000"/>
              </a:lnSpc>
            </a:pPr>
            <a:r>
              <a:rPr lang="ru-RU" sz="1200" b="1" dirty="0" smtClean="0">
                <a:latin typeface="+mn-lt"/>
                <a:ea typeface="Calibri" pitchFamily="34" charset="0"/>
                <a:cs typeface="Calibri" pitchFamily="34" charset="0"/>
              </a:rPr>
              <a:t>Концентрат витаминный хвойный улучшает вкусовые и эстетические оценки мяса бройлера, позволяет за счет улучшенного качества мяса повысить его цену.</a:t>
            </a:r>
            <a:endParaRPr lang="ru-RU" sz="1600" b="1" u="sng" dirty="0" smtClean="0">
              <a:latin typeface="+mn-lt"/>
              <a:cs typeface="Times New Roman" pitchFamily="18" charset="0"/>
            </a:endParaRPr>
          </a:p>
        </p:txBody>
      </p:sp>
      <p:graphicFrame>
        <p:nvGraphicFramePr>
          <p:cNvPr id="17" name="Диаграмма 16"/>
          <p:cNvGraphicFramePr/>
          <p:nvPr/>
        </p:nvGraphicFramePr>
        <p:xfrm>
          <a:off x="395536" y="1340768"/>
          <a:ext cx="3384376" cy="2088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78" name="Picture 2" descr="C:\Users\Александра\Desktop\преза экранка-01.png"/>
          <p:cNvPicPr>
            <a:picLocks noChangeAspect="1" noChangeArrowheads="1"/>
          </p:cNvPicPr>
          <p:nvPr/>
        </p:nvPicPr>
        <p:blipFill>
          <a:blip r:embed="rId2" cstate="print"/>
          <a:srcRect b="9375"/>
          <a:stretch>
            <a:fillRect/>
          </a:stretch>
        </p:blipFill>
        <p:spPr bwMode="auto">
          <a:xfrm>
            <a:off x="0" y="521644"/>
            <a:ext cx="9144000" cy="6363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7" name="Picture 6" descr="C:\Юля\логотипы\солагифт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188" y="0"/>
            <a:ext cx="1439862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827584" y="1916832"/>
            <a:ext cx="748883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5938">
              <a:lnSpc>
                <a:spcPct val="150000"/>
              </a:lnSpc>
            </a:pPr>
            <a:r>
              <a:rPr lang="ru-RU" sz="1600" b="1" dirty="0" smtClean="0">
                <a:latin typeface="+mn-lt"/>
                <a:ea typeface="Calibri" pitchFamily="34" charset="0"/>
                <a:cs typeface="Calibri" pitchFamily="34" charset="0"/>
              </a:rPr>
              <a:t>Выпаивание бройлерам с питьевой водой концентрата витаминного хвойного производства ООО «Солагифт» г. Томск из расчета 5 мл/л воды обеспечивает высокую сохранность птицы, способствует повышению живой массы цыплят бройлера, улучшает конверсию корма. </a:t>
            </a:r>
          </a:p>
          <a:p>
            <a:pPr marL="515938">
              <a:lnSpc>
                <a:spcPct val="150000"/>
              </a:lnSpc>
            </a:pPr>
            <a:r>
              <a:rPr lang="ru-RU" sz="1600" b="1" dirty="0" smtClean="0">
                <a:latin typeface="+mn-lt"/>
                <a:ea typeface="Calibri" pitchFamily="34" charset="0"/>
                <a:cs typeface="Calibri" pitchFamily="34" charset="0"/>
              </a:rPr>
              <a:t>Данный препарат рекомендуется для более широкого использования в промышленном птицеводстве в качестве адаптогенной и витамин содержащей добавки.</a:t>
            </a:r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683568" y="188640"/>
            <a:ext cx="7632848" cy="936104"/>
          </a:xfrm>
          <a:prstGeom prst="rect">
            <a:avLst/>
          </a:prstGeom>
          <a:gradFill>
            <a:gsLst>
              <a:gs pos="0">
                <a:srgbClr val="B7E7C7"/>
              </a:gs>
              <a:gs pos="80000">
                <a:srgbClr val="EBFFEB">
                  <a:alpha val="8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006600"/>
                </a:solidFill>
                <a:ea typeface="Calibri" pitchFamily="34" charset="0"/>
                <a:cs typeface="Calibri" pitchFamily="34" charset="0"/>
              </a:rPr>
              <a:t>Рекомендации ФНЦ «Всероссийский научно-исследовательский и технологический институт птицеводства» РАН</a:t>
            </a:r>
            <a:endParaRPr lang="ru-RU" sz="2000" b="1" dirty="0">
              <a:solidFill>
                <a:srgbClr val="00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22032</TotalTime>
  <Words>944</Words>
  <Application>Microsoft Office PowerPoint</Application>
  <PresentationFormat>Экран (4:3)</PresentationFormat>
  <Paragraphs>117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Снежанна</dc:creator>
  <cp:lastModifiedBy>Виктория Лобач</cp:lastModifiedBy>
  <cp:revision>741</cp:revision>
  <cp:lastPrinted>2018-03-05T04:20:09Z</cp:lastPrinted>
  <dcterms:created xsi:type="dcterms:W3CDTF">2012-06-08T06:35:24Z</dcterms:created>
  <dcterms:modified xsi:type="dcterms:W3CDTF">2018-06-15T03:44:43Z</dcterms:modified>
</cp:coreProperties>
</file>